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5" r:id="rId1"/>
    <p:sldMasterId id="2147483656" r:id="rId2"/>
    <p:sldMasterId id="2147483657" r:id="rId3"/>
    <p:sldMasterId id="2147483658" r:id="rId4"/>
    <p:sldMasterId id="2147483659" r:id="rId5"/>
    <p:sldMasterId id="2147483660" r:id="rId6"/>
    <p:sldMasterId id="2147483661" r:id="rId7"/>
  </p:sldMasterIdLst>
  <p:notesMasterIdLst>
    <p:notesMasterId r:id="rId26"/>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2192000" cy="6858000"/>
  <p:notesSz cx="7010400" cy="9296400"/>
  <p:embeddedFontLst>
    <p:embeddedFont>
      <p:font typeface="Arial Narrow" panose="020B060602020203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Arial Black" panose="020B0A04020102020204" pitchFamily="34" charset="0"/>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8.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970337" y="0"/>
            <a:ext cx="3038475" cy="465137"/>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406400" y="696912"/>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416425"/>
            <a:ext cx="5607049"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29675"/>
            <a:ext cx="3038475"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360084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r>
              <a:rPr lang="en-US"/>
              <a:t>Gail</a:t>
            </a:r>
          </a:p>
        </p:txBody>
      </p:sp>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649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lvl="0" rtl="0">
              <a:spcBef>
                <a:spcPts val="0"/>
              </a:spcBef>
              <a:buNone/>
            </a:pPr>
            <a:r>
              <a:rPr lang="en-US"/>
              <a:t>Gail</a:t>
            </a:r>
          </a:p>
        </p:txBody>
      </p:sp>
      <p:sp>
        <p:nvSpPr>
          <p:cNvPr id="175" name="Shape 17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961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r>
              <a:rPr lang="en-US"/>
              <a:t>Gail</a:t>
            </a:r>
          </a:p>
        </p:txBody>
      </p:sp>
      <p:sp>
        <p:nvSpPr>
          <p:cNvPr id="183" name="Shape 1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258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r>
              <a:rPr lang="en-US"/>
              <a:t>Emily</a:t>
            </a:r>
          </a:p>
        </p:txBody>
      </p:sp>
      <p:sp>
        <p:nvSpPr>
          <p:cNvPr id="191" name="Shape 1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1142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lvl="0" rtl="0">
              <a:spcBef>
                <a:spcPts val="0"/>
              </a:spcBef>
              <a:buNone/>
            </a:pPr>
            <a:r>
              <a:rPr lang="en-US"/>
              <a:t>Emily</a:t>
            </a:r>
          </a:p>
        </p:txBody>
      </p:sp>
      <p:sp>
        <p:nvSpPr>
          <p:cNvPr id="199" name="Shape 19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837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sz="1200"/>
              <a:t>(GAIL) Additionally,</a:t>
            </a:r>
          </a:p>
          <a:p>
            <a:pPr lvl="0">
              <a:spcBef>
                <a:spcPts val="0"/>
              </a:spcBef>
              <a:buClr>
                <a:schemeClr val="dk1"/>
              </a:buClr>
              <a:buSzPct val="91666"/>
              <a:buFont typeface="Arial"/>
              <a:buNone/>
            </a:pPr>
            <a:endParaRPr sz="1200"/>
          </a:p>
          <a:p>
            <a:pPr lvl="0">
              <a:spcBef>
                <a:spcPts val="0"/>
              </a:spcBef>
              <a:buClr>
                <a:schemeClr val="dk1"/>
              </a:buClr>
              <a:buSzPct val="91666"/>
              <a:buFont typeface="Arial"/>
              <a:buNone/>
            </a:pPr>
            <a:r>
              <a:rPr lang="en-US" sz="1200"/>
              <a:t>To find out the population/$$ numbers, use this prevalence spreadsheet. The first tab on the bottom row will take you to the numbers for your state. The remaining tabs on the bottom will take  you to the numbers for each district in the states listed in that tab and includes the name of your representative and the number of people affected with</a:t>
            </a:r>
          </a:p>
          <a:p>
            <a:pPr lvl="0">
              <a:spcBef>
                <a:spcPts val="0"/>
              </a:spcBef>
              <a:buClr>
                <a:schemeClr val="dk1"/>
              </a:buClr>
              <a:buSzPct val="91666"/>
              <a:buFont typeface="Arial"/>
              <a:buNone/>
            </a:pPr>
            <a:endParaRPr sz="1200"/>
          </a:p>
          <a:p>
            <a:pPr lvl="0">
              <a:spcBef>
                <a:spcPts val="0"/>
              </a:spcBef>
              <a:buClr>
                <a:schemeClr val="dk1"/>
              </a:buClr>
              <a:buSzPct val="91666"/>
              <a:buFont typeface="Arial"/>
              <a:buNone/>
            </a:pPr>
            <a:r>
              <a:rPr lang="en-US" sz="1200"/>
              <a:t>ME/CFS in his/her district. (If you need help with this, email congress@meaction.net).This will go into your talking points.You can also include the economic impact in your state which is also included on the spreadsheet.</a:t>
            </a:r>
          </a:p>
          <a:p>
            <a:pPr lvl="0">
              <a:spcBef>
                <a:spcPts val="0"/>
              </a:spcBef>
              <a:buClr>
                <a:schemeClr val="dk1"/>
              </a:buClr>
              <a:buSzPct val="91666"/>
              <a:buFont typeface="Arial"/>
              <a:buNone/>
            </a:pPr>
            <a:endParaRPr sz="1200"/>
          </a:p>
          <a:p>
            <a:pPr lvl="0">
              <a:spcBef>
                <a:spcPts val="0"/>
              </a:spcBef>
              <a:buClr>
                <a:schemeClr val="dk1"/>
              </a:buClr>
              <a:buSzPct val="91666"/>
              <a:buFont typeface="Arial"/>
              <a:buNone/>
            </a:pPr>
            <a:r>
              <a:rPr lang="en-US" sz="1200"/>
              <a:t>If you have a personal connection, be sure to mention that in your request.</a:t>
            </a:r>
          </a:p>
          <a:p>
            <a:pPr lvl="0">
              <a:spcBef>
                <a:spcPts val="0"/>
              </a:spcBef>
              <a:buNone/>
            </a:pPr>
            <a:endParaRPr sz="1200"/>
          </a:p>
          <a:p>
            <a:pPr lvl="0">
              <a:spcBef>
                <a:spcPts val="0"/>
              </a:spcBef>
              <a:buClr>
                <a:schemeClr val="dk1"/>
              </a:buClr>
              <a:buSzPct val="91666"/>
              <a:buFont typeface="Arial"/>
              <a:buNone/>
            </a:pPr>
            <a:r>
              <a:rPr lang="en-US" sz="1200"/>
              <a:t>If you’ve met with the office before, consider referring to your previous meeting.</a:t>
            </a:r>
          </a:p>
          <a:p>
            <a:pPr lvl="0">
              <a:spcBef>
                <a:spcPts val="0"/>
              </a:spcBef>
              <a:buClr>
                <a:schemeClr val="dk1"/>
              </a:buClr>
              <a:buSzPct val="91666"/>
              <a:buFont typeface="Arial"/>
              <a:buNone/>
            </a:pPr>
            <a:endParaRPr sz="1200"/>
          </a:p>
          <a:p>
            <a:pPr lvl="0">
              <a:spcBef>
                <a:spcPts val="0"/>
              </a:spcBef>
              <a:buClr>
                <a:schemeClr val="dk1"/>
              </a:buClr>
              <a:buSzPct val="91666"/>
              <a:buFont typeface="Arial"/>
              <a:buNone/>
            </a:pPr>
            <a:r>
              <a:rPr lang="en-US" sz="1200"/>
              <a:t>You are requesting a meeting with your representative. However, if you cannot get a meeting with her/him, ask to meet with the director of the district office. If that fails, ask to meet with someone who works on health issues.</a:t>
            </a:r>
          </a:p>
          <a:p>
            <a:pPr lvl="0">
              <a:spcBef>
                <a:spcPts val="0"/>
              </a:spcBef>
              <a:buClr>
                <a:schemeClr val="dk1"/>
              </a:buClr>
              <a:buSzPct val="91666"/>
              <a:buFont typeface="Arial"/>
              <a:buNone/>
            </a:pPr>
            <a:endParaRPr sz="1200"/>
          </a:p>
          <a:p>
            <a:pPr lvl="0">
              <a:spcBef>
                <a:spcPts val="0"/>
              </a:spcBef>
              <a:buClr>
                <a:schemeClr val="dk1"/>
              </a:buClr>
              <a:buSzPct val="91666"/>
              <a:buFont typeface="Arial"/>
              <a:buNone/>
            </a:pPr>
            <a:r>
              <a:rPr lang="en-US" sz="1200"/>
              <a:t>FYI, If you need a reasonable accommodation for the meeting, you can have someone accompany you or even speak for you.</a:t>
            </a:r>
          </a:p>
          <a:p>
            <a:pPr lvl="0">
              <a:spcBef>
                <a:spcPts val="0"/>
              </a:spcBef>
              <a:buNone/>
            </a:pPr>
            <a:endParaRPr sz="1200"/>
          </a:p>
        </p:txBody>
      </p:sp>
      <p:sp>
        <p:nvSpPr>
          <p:cNvPr id="207" name="Shape 20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41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sz="1200"/>
              <a:t>(GAIL) IV. Additional Best Practices Pre-Meeting</a:t>
            </a:r>
          </a:p>
          <a:p>
            <a:pPr lvl="0">
              <a:spcBef>
                <a:spcPts val="0"/>
              </a:spcBef>
              <a:buClr>
                <a:schemeClr val="dk1"/>
              </a:buClr>
              <a:buSzPct val="91666"/>
              <a:buFont typeface="Arial"/>
              <a:buNone/>
            </a:pPr>
            <a:endParaRPr sz="1200"/>
          </a:p>
          <a:p>
            <a:pPr marL="457200" lvl="0" indent="-304800" rtl="0">
              <a:spcBef>
                <a:spcPts val="0"/>
              </a:spcBef>
              <a:buSzPct val="100000"/>
              <a:buChar char="●"/>
            </a:pPr>
            <a:r>
              <a:rPr lang="en-US" sz="1200"/>
              <a:t>In the next webinar, we’ll go over the written briefing materials/talking points we’re preparing, along with the “asks” for this action. They will include the basic facts to cover. In the meantime, start thinking about how you will tell your story. Succinctly describe your history and the impact ME/CFS has had on you and, as appropriate, loved ones.</a:t>
            </a:r>
          </a:p>
          <a:p>
            <a:pPr lvl="0">
              <a:spcBef>
                <a:spcPts val="0"/>
              </a:spcBef>
              <a:buNone/>
            </a:pPr>
            <a:endParaRPr sz="1200"/>
          </a:p>
          <a:p>
            <a:pPr marL="457200" lvl="0" indent="-304800" rtl="0">
              <a:spcBef>
                <a:spcPts val="0"/>
              </a:spcBef>
              <a:buSzPct val="100000"/>
              <a:buChar char="●"/>
            </a:pPr>
            <a:r>
              <a:rPr lang="en-US" sz="1200"/>
              <a:t>Depending on whether you are the sole speaker or not, you may only have 3-5 minutes to tell your story. And 15 minutes for the whole meeting. So try to do at least one dry run of your remarks with the participants...and with a timer!</a:t>
            </a:r>
          </a:p>
          <a:p>
            <a:pPr lvl="0">
              <a:spcBef>
                <a:spcPts val="0"/>
              </a:spcBef>
              <a:buNone/>
            </a:pPr>
            <a:endParaRPr sz="1200"/>
          </a:p>
          <a:p>
            <a:pPr marL="457200" lvl="0" indent="-304800" rtl="0">
              <a:spcBef>
                <a:spcPts val="0"/>
              </a:spcBef>
              <a:buSzPct val="100000"/>
              <a:buChar char="●"/>
            </a:pPr>
            <a:r>
              <a:rPr lang="en-US" sz="1200"/>
              <a:t>As valid as all our critiques are of the government’s failures the last thirty years, that should not be the focus of the meeting. Emphasizing the negatives typically turns off people instead of engaging them.</a:t>
            </a:r>
          </a:p>
          <a:p>
            <a:pPr lvl="0">
              <a:spcBef>
                <a:spcPts val="0"/>
              </a:spcBef>
              <a:buNone/>
            </a:pPr>
            <a:endParaRPr sz="1200"/>
          </a:p>
          <a:p>
            <a:pPr marL="457200" lvl="0" indent="-304800" rtl="0">
              <a:spcBef>
                <a:spcPts val="0"/>
              </a:spcBef>
              <a:buSzPct val="100000"/>
              <a:buChar char="●"/>
            </a:pPr>
            <a:r>
              <a:rPr lang="en-US" sz="1200"/>
              <a:t>If you haven’t already done so, see if you can find anything about the staffer/member you’re meeting with that might help to make a positive, personal connection. You can find a lot of information on the members’ websites which may give you a clue to a possible connection.</a:t>
            </a:r>
          </a:p>
          <a:p>
            <a:pPr lvl="0">
              <a:spcBef>
                <a:spcPts val="0"/>
              </a:spcBef>
              <a:buNone/>
            </a:pPr>
            <a:endParaRPr sz="1200"/>
          </a:p>
        </p:txBody>
      </p:sp>
      <p:sp>
        <p:nvSpPr>
          <p:cNvPr id="215" name="Shape 21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849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lvl="0" rtl="0">
              <a:spcBef>
                <a:spcPts val="0"/>
              </a:spcBef>
              <a:buNone/>
            </a:pPr>
            <a:r>
              <a:rPr lang="en-US"/>
              <a:t>Emily</a:t>
            </a:r>
          </a:p>
        </p:txBody>
      </p:sp>
      <p:sp>
        <p:nvSpPr>
          <p:cNvPr id="223" name="Shape 22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515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lvl="0" rtl="0">
              <a:spcBef>
                <a:spcPts val="0"/>
              </a:spcBef>
              <a:buNone/>
            </a:pPr>
            <a:r>
              <a:rPr lang="en-US" sz="1200"/>
              <a:t>EMILY</a:t>
            </a:r>
            <a:br>
              <a:rPr lang="en-US" sz="1200"/>
            </a:br>
            <a:r>
              <a:rPr lang="en-US" sz="1200"/>
              <a:t>IV. Additional Best Practices Pre-Meeting</a:t>
            </a:r>
          </a:p>
          <a:p>
            <a:pPr lvl="0" rtl="0">
              <a:spcBef>
                <a:spcPts val="0"/>
              </a:spcBef>
              <a:buNone/>
            </a:pPr>
            <a:endParaRPr sz="1200"/>
          </a:p>
          <a:p>
            <a:pPr marL="457200" lvl="0" indent="-304800" rtl="0">
              <a:spcBef>
                <a:spcPts val="0"/>
              </a:spcBef>
              <a:buSzPct val="100000"/>
              <a:buChar char="●"/>
            </a:pPr>
            <a:r>
              <a:rPr lang="en-US" sz="1200"/>
              <a:t>In the next webinar, we’ll go over the written briefing materials/talking points we’re preparing, along with the “asks” for this action. They will include the basic facts to cover. In the meantime, start thinking about how you will tell your story. Succinctly describe your history and the impact ME/CFS has had on you and, as appropriate, loved ones.</a:t>
            </a:r>
          </a:p>
          <a:p>
            <a:pPr lvl="0" rtl="0">
              <a:spcBef>
                <a:spcPts val="0"/>
              </a:spcBef>
              <a:buNone/>
            </a:pPr>
            <a:endParaRPr sz="1200"/>
          </a:p>
          <a:p>
            <a:pPr marL="457200" lvl="0" indent="-304800" rtl="0">
              <a:spcBef>
                <a:spcPts val="0"/>
              </a:spcBef>
              <a:buSzPct val="100000"/>
              <a:buChar char="●"/>
            </a:pPr>
            <a:r>
              <a:rPr lang="en-US" sz="1200"/>
              <a:t>Depending on whether you are the sole speaker or not, you may only have 3-5 minutes to tell your story. And 15 minutes for the whole meeting. So try to do at least one dry run of your remarks with the participants...and with a timer!</a:t>
            </a:r>
          </a:p>
          <a:p>
            <a:pPr lvl="0" rtl="0">
              <a:spcBef>
                <a:spcPts val="0"/>
              </a:spcBef>
              <a:buNone/>
            </a:pPr>
            <a:endParaRPr sz="1200"/>
          </a:p>
          <a:p>
            <a:pPr marL="457200" lvl="0" indent="-304800" rtl="0">
              <a:spcBef>
                <a:spcPts val="0"/>
              </a:spcBef>
              <a:buSzPct val="100000"/>
              <a:buChar char="●"/>
            </a:pPr>
            <a:r>
              <a:rPr lang="en-US" sz="1200"/>
              <a:t>As valid as all our critiques are of the government’s failures the last thirty years, that should not be the focus of the meeting. Emphasizing the negatives typically turns off people instead of engaging them.</a:t>
            </a:r>
          </a:p>
          <a:p>
            <a:pPr lvl="0" rtl="0">
              <a:spcBef>
                <a:spcPts val="0"/>
              </a:spcBef>
              <a:buNone/>
            </a:pPr>
            <a:endParaRPr sz="1200"/>
          </a:p>
          <a:p>
            <a:pPr marL="457200" lvl="0" indent="-304800" rtl="0">
              <a:spcBef>
                <a:spcPts val="0"/>
              </a:spcBef>
              <a:buSzPct val="100000"/>
              <a:buChar char="●"/>
            </a:pPr>
            <a:r>
              <a:rPr lang="en-US" sz="1200"/>
              <a:t>If you haven’t already done so, see if you can find anything about the staffer/member you’re meeting with that might help to make a positive, personal connection. You can find a lot of information on the members’ websites which may give you a clue to a possible connection.</a:t>
            </a:r>
          </a:p>
          <a:p>
            <a:pPr lvl="0" rtl="0">
              <a:spcBef>
                <a:spcPts val="0"/>
              </a:spcBef>
              <a:buNone/>
            </a:pPr>
            <a:endParaRPr sz="1200"/>
          </a:p>
        </p:txBody>
      </p:sp>
      <p:sp>
        <p:nvSpPr>
          <p:cNvPr id="232" name="Shape 23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203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r>
              <a:rPr lang="en-US"/>
              <a:t>Emily</a:t>
            </a:r>
          </a:p>
        </p:txBody>
      </p:sp>
      <p:sp>
        <p:nvSpPr>
          <p:cNvPr id="240" name="Shape 2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78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r>
              <a:rPr lang="en-US"/>
              <a:t>Gail - instruct to use the question box for questions</a:t>
            </a:r>
          </a:p>
        </p:txBody>
      </p:sp>
      <p:sp>
        <p:nvSpPr>
          <p:cNvPr id="104" name="Shape 10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389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lvl="0" rtl="0">
              <a:spcBef>
                <a:spcPts val="0"/>
              </a:spcBef>
              <a:buNone/>
            </a:pPr>
            <a:r>
              <a:rPr lang="en-US"/>
              <a:t>Gail - instruct to use the question box for questions</a:t>
            </a:r>
          </a:p>
        </p:txBody>
      </p:sp>
      <p:sp>
        <p:nvSpPr>
          <p:cNvPr id="111" name="Shape 11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170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lvl="0" rtl="0">
              <a:spcBef>
                <a:spcPts val="0"/>
              </a:spcBef>
              <a:buNone/>
            </a:pPr>
            <a:r>
              <a:rPr lang="en-US"/>
              <a:t>Gail</a:t>
            </a:r>
          </a:p>
        </p:txBody>
      </p:sp>
      <p:sp>
        <p:nvSpPr>
          <p:cNvPr id="118" name="Shape 1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197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r>
              <a:rPr lang="en-US"/>
              <a:t>Emily</a:t>
            </a:r>
          </a:p>
        </p:txBody>
      </p:sp>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43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r>
              <a:rPr lang="en-US"/>
              <a:t>Emily</a:t>
            </a:r>
          </a:p>
        </p:txBody>
      </p:sp>
      <p:sp>
        <p:nvSpPr>
          <p:cNvPr id="138" name="Shape 1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6278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r>
              <a:rPr lang="en-US"/>
              <a:t>Emily</a:t>
            </a:r>
          </a:p>
        </p:txBody>
      </p:sp>
      <p:sp>
        <p:nvSpPr>
          <p:cNvPr id="148" name="Shape 1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561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r>
              <a:rPr lang="en-US"/>
              <a:t>Emily</a:t>
            </a:r>
          </a:p>
        </p:txBody>
      </p:sp>
      <p:sp>
        <p:nvSpPr>
          <p:cNvPr id="156" name="Shape 15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7804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r>
              <a:rPr lang="en-US"/>
              <a:t>Gail</a:t>
            </a:r>
          </a:p>
        </p:txBody>
      </p:sp>
      <p:sp>
        <p:nvSpPr>
          <p:cNvPr id="167" name="Shape 16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51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400" b="0" i="0" u="none">
                <a:solidFill>
                  <a:srgbClr val="898989"/>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600" b="1" i="0" u="none">
                <a:solidFill>
                  <a:srgbClr val="898989"/>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189" marR="0" lvl="5" indent="-12689"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377" marR="0" lvl="6" indent="-12677"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566" marR="0" lvl="7" indent="-12665"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754" marR="0" lvl="8" indent="-12654"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169863" marR="0" lvl="0" indent="-36512"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2763" marR="0" lvl="1" indent="-55562"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5663" marR="0" lvl="2" indent="-74612"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98563" marR="0" lvl="3"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1463" marR="0" lvl="4"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04" marR="0" lvl="5" indent="-98315"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6pPr>
            <a:lvl7pPr marL="2228795" marR="0" lvl="6" indent="-98306"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7pPr>
            <a:lvl8pPr marL="2571686" marR="0" lvl="7" indent="-98297"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8pPr>
            <a:lvl9pPr marL="2914578" marR="0" lvl="8" indent="-98289"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838200" y="6356350"/>
            <a:ext cx="73152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2000" b="1"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a:solidFill>
                  <a:schemeClr val="dk1"/>
                </a:solidFill>
                <a:latin typeface="Arial"/>
                <a:ea typeface="Arial"/>
                <a:cs typeface="Arial"/>
                <a:sym typeface="Arial"/>
              </a:rPr>
              <a:t>‹#›</a:t>
            </a:fld>
            <a:endParaRPr lang="en-US" sz="1800" b="0" i="0" u="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1850" y="1709743"/>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5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189" marR="0" lvl="5" indent="-12689"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377" marR="0" lvl="6" indent="-12677"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566" marR="0" lvl="7" indent="-12665"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754" marR="0" lvl="8" indent="-12654"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831850" y="4589469"/>
            <a:ext cx="10515599" cy="1500187"/>
          </a:xfrm>
          <a:prstGeom prst="rect">
            <a:avLst/>
          </a:prstGeom>
          <a:noFill/>
          <a:ln>
            <a:noFill/>
          </a:ln>
        </p:spPr>
        <p:txBody>
          <a:bodyPr lIns="91425" tIns="91425" rIns="91425" bIns="91425" anchor="t" anchorCtr="0"/>
          <a:lstStyle>
            <a:lvl1pPr marL="0" marR="0" lvl="0" indent="0" algn="l" rtl="0">
              <a:lnSpc>
                <a:spcPct val="90000"/>
              </a:lnSpc>
              <a:spcBef>
                <a:spcPts val="75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1pPr>
            <a:lvl2pPr marL="342891" marR="0" lvl="1" indent="-12690" algn="l" rtl="0">
              <a:lnSpc>
                <a:spcPct val="90000"/>
              </a:lnSpc>
              <a:spcBef>
                <a:spcPts val="375"/>
              </a:spcBef>
              <a:spcAft>
                <a:spcPts val="0"/>
              </a:spcAft>
              <a:buClr>
                <a:srgbClr val="888888"/>
              </a:buClr>
              <a:buFont typeface="Arial"/>
              <a:buNone/>
              <a:defRPr sz="1500" b="0" i="0" u="none" strike="noStrike" cap="none">
                <a:solidFill>
                  <a:srgbClr val="888888"/>
                </a:solidFill>
                <a:latin typeface="Calibri"/>
                <a:ea typeface="Calibri"/>
                <a:cs typeface="Calibri"/>
                <a:sym typeface="Calibri"/>
              </a:defRPr>
            </a:lvl2pPr>
            <a:lvl3pPr marL="685783" marR="0" lvl="2" indent="-12682" algn="l" rtl="0">
              <a:lnSpc>
                <a:spcPct val="90000"/>
              </a:lnSpc>
              <a:spcBef>
                <a:spcPts val="375"/>
              </a:spcBef>
              <a:spcAft>
                <a:spcPts val="0"/>
              </a:spcAft>
              <a:buClr>
                <a:srgbClr val="888888"/>
              </a:buClr>
              <a:buFont typeface="Arial"/>
              <a:buNone/>
              <a:defRPr sz="1351" b="0" i="0" u="none" strike="noStrike" cap="none">
                <a:solidFill>
                  <a:srgbClr val="888888"/>
                </a:solidFill>
                <a:latin typeface="Calibri"/>
                <a:ea typeface="Calibri"/>
                <a:cs typeface="Calibri"/>
                <a:sym typeface="Calibri"/>
              </a:defRPr>
            </a:lvl3pPr>
            <a:lvl4pPr marL="1028674" marR="0" lvl="3" indent="-12674"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4pPr>
            <a:lvl5pPr marL="1371566" marR="0" lvl="4" indent="-12665"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5pPr>
            <a:lvl6pPr marL="1714457" marR="0" lvl="5" indent="-12656"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349" marR="0" lvl="6" indent="-12649"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240" marR="0" lvl="7" indent="-12639"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131" marR="0" lvl="8" indent="-12631"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831850" y="6356350"/>
            <a:ext cx="732155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2000" b="1"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a:solidFill>
                  <a:schemeClr val="dk1"/>
                </a:solidFill>
                <a:latin typeface="Arial"/>
                <a:ea typeface="Arial"/>
                <a:cs typeface="Arial"/>
                <a:sym typeface="Arial"/>
              </a:rPr>
              <a:t>‹#›</a:t>
            </a:fld>
            <a:endParaRPr lang="en-US" sz="1800" b="0" i="0" u="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9787" y="365129"/>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189" marR="0" lvl="5" indent="-12689"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377" marR="0" lvl="6" indent="-12677"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566" marR="0" lvl="7" indent="-12665"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754" marR="0" lvl="8" indent="-12654"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839788"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75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1pPr>
            <a:lvl2pPr marL="342891" marR="0" lvl="1" indent="-12690" algn="l" rtl="0">
              <a:lnSpc>
                <a:spcPct val="90000"/>
              </a:lnSpc>
              <a:spcBef>
                <a:spcPts val="375"/>
              </a:spcBef>
              <a:spcAft>
                <a:spcPts val="0"/>
              </a:spcAft>
              <a:buClr>
                <a:schemeClr val="dk1"/>
              </a:buClr>
              <a:buFont typeface="Arial"/>
              <a:buNone/>
              <a:defRPr sz="1500" b="1" i="0" u="none" strike="noStrike" cap="none">
                <a:solidFill>
                  <a:schemeClr val="dk1"/>
                </a:solidFill>
                <a:latin typeface="Calibri"/>
                <a:ea typeface="Calibri"/>
                <a:cs typeface="Calibri"/>
                <a:sym typeface="Calibri"/>
              </a:defRPr>
            </a:lvl2pPr>
            <a:lvl3pPr marL="685783" marR="0" lvl="2" indent="-12682" algn="l" rtl="0">
              <a:lnSpc>
                <a:spcPct val="90000"/>
              </a:lnSpc>
              <a:spcBef>
                <a:spcPts val="375"/>
              </a:spcBef>
              <a:spcAft>
                <a:spcPts val="0"/>
              </a:spcAft>
              <a:buClr>
                <a:schemeClr val="dk1"/>
              </a:buClr>
              <a:buFont typeface="Arial"/>
              <a:buNone/>
              <a:defRPr sz="1351" b="1" i="0" u="none" strike="noStrike" cap="none">
                <a:solidFill>
                  <a:schemeClr val="dk1"/>
                </a:solidFill>
                <a:latin typeface="Calibri"/>
                <a:ea typeface="Calibri"/>
                <a:cs typeface="Calibri"/>
                <a:sym typeface="Calibri"/>
              </a:defRPr>
            </a:lvl3pPr>
            <a:lvl4pPr marL="1028674" marR="0" lvl="3" indent="-12674"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4pPr>
            <a:lvl5pPr marL="1371566" marR="0" lvl="4" indent="-12665"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5pPr>
            <a:lvl6pPr marL="1714457" marR="0" lvl="5" indent="-12656"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349" marR="0" lvl="6" indent="-12649"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240" marR="0" lvl="7" indent="-12639"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131" marR="0" lvl="8" indent="-12631"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839788" y="2505075"/>
            <a:ext cx="5157787" cy="3684588"/>
          </a:xfrm>
          <a:prstGeom prst="rect">
            <a:avLst/>
          </a:prstGeom>
          <a:noFill/>
          <a:ln>
            <a:noFill/>
          </a:ln>
        </p:spPr>
        <p:txBody>
          <a:bodyPr lIns="91425" tIns="91425" rIns="91425" bIns="91425" anchor="t" anchorCtr="0"/>
          <a:lstStyle>
            <a:lvl1pPr marL="169863" marR="0" lvl="0" indent="-36512"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2763" marR="0" lvl="1" indent="-55562"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5663" marR="0" lvl="2" indent="-74612"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98563" marR="0" lvl="3"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1463" marR="0" lvl="4"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04" marR="0" lvl="5" indent="-98315"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6pPr>
            <a:lvl7pPr marL="2228795" marR="0" lvl="6" indent="-98306"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7pPr>
            <a:lvl8pPr marL="2571686" marR="0" lvl="7" indent="-98297"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8pPr>
            <a:lvl9pPr marL="2914578" marR="0" lvl="8" indent="-98289"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6172203"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75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1pPr>
            <a:lvl2pPr marL="342891" marR="0" lvl="1" indent="-12690" algn="l" rtl="0">
              <a:lnSpc>
                <a:spcPct val="90000"/>
              </a:lnSpc>
              <a:spcBef>
                <a:spcPts val="375"/>
              </a:spcBef>
              <a:spcAft>
                <a:spcPts val="0"/>
              </a:spcAft>
              <a:buClr>
                <a:schemeClr val="dk1"/>
              </a:buClr>
              <a:buFont typeface="Arial"/>
              <a:buNone/>
              <a:defRPr sz="1500" b="1" i="0" u="none" strike="noStrike" cap="none">
                <a:solidFill>
                  <a:schemeClr val="dk1"/>
                </a:solidFill>
                <a:latin typeface="Calibri"/>
                <a:ea typeface="Calibri"/>
                <a:cs typeface="Calibri"/>
                <a:sym typeface="Calibri"/>
              </a:defRPr>
            </a:lvl2pPr>
            <a:lvl3pPr marL="685783" marR="0" lvl="2" indent="-12682" algn="l" rtl="0">
              <a:lnSpc>
                <a:spcPct val="90000"/>
              </a:lnSpc>
              <a:spcBef>
                <a:spcPts val="375"/>
              </a:spcBef>
              <a:spcAft>
                <a:spcPts val="0"/>
              </a:spcAft>
              <a:buClr>
                <a:schemeClr val="dk1"/>
              </a:buClr>
              <a:buFont typeface="Arial"/>
              <a:buNone/>
              <a:defRPr sz="1351" b="1" i="0" u="none" strike="noStrike" cap="none">
                <a:solidFill>
                  <a:schemeClr val="dk1"/>
                </a:solidFill>
                <a:latin typeface="Calibri"/>
                <a:ea typeface="Calibri"/>
                <a:cs typeface="Calibri"/>
                <a:sym typeface="Calibri"/>
              </a:defRPr>
            </a:lvl3pPr>
            <a:lvl4pPr marL="1028674" marR="0" lvl="3" indent="-12674"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4pPr>
            <a:lvl5pPr marL="1371566" marR="0" lvl="4" indent="-12665"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5pPr>
            <a:lvl6pPr marL="1714457" marR="0" lvl="5" indent="-12656"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349" marR="0" lvl="6" indent="-12649"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240" marR="0" lvl="7" indent="-12639"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131" marR="0" lvl="8" indent="-12631"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6172203" y="2505075"/>
            <a:ext cx="5183187" cy="3684588"/>
          </a:xfrm>
          <a:prstGeom prst="rect">
            <a:avLst/>
          </a:prstGeom>
          <a:noFill/>
          <a:ln>
            <a:noFill/>
          </a:ln>
        </p:spPr>
        <p:txBody>
          <a:bodyPr lIns="91425" tIns="91425" rIns="91425" bIns="91425" anchor="t" anchorCtr="0"/>
          <a:lstStyle>
            <a:lvl1pPr marL="169863" marR="0" lvl="0" indent="-36512"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2763" marR="0" lvl="1" indent="-55562"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5663" marR="0" lvl="2" indent="-74612"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98563" marR="0" lvl="3"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1463" marR="0" lvl="4"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04" marR="0" lvl="5" indent="-98315"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6pPr>
            <a:lvl7pPr marL="2228795" marR="0" lvl="6" indent="-98306"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7pPr>
            <a:lvl8pPr marL="2571686" marR="0" lvl="7" indent="-98297"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8pPr>
            <a:lvl9pPr marL="2914578" marR="0" lvl="8" indent="-98289"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900" b="0" i="0" u="none">
                <a:solidFill>
                  <a:srgbClr val="898989"/>
                </a:solidFill>
                <a:latin typeface="Arial"/>
                <a:ea typeface="Arial"/>
                <a:cs typeface="Arial"/>
                <a:sym typeface="Arial"/>
              </a:rPr>
              <a:t>‹#›</a:t>
            </a:fld>
            <a:endParaRPr lang="en-US" sz="900" b="0" i="0" u="none">
              <a:solidFill>
                <a:srgbClr val="89898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900" b="0" i="0" u="none">
                <a:solidFill>
                  <a:srgbClr val="898989"/>
                </a:solidFill>
                <a:latin typeface="Arial"/>
                <a:ea typeface="Arial"/>
                <a:cs typeface="Arial"/>
                <a:sym typeface="Arial"/>
              </a:rPr>
              <a:t>‹#›</a:t>
            </a:fld>
            <a:endParaRPr lang="en-US" sz="900" b="0" i="0" u="none">
              <a:solidFill>
                <a:srgbClr val="898989"/>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188" marR="0" lvl="5" indent="-12688"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377" marR="0" lvl="6" indent="-12677"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565" marR="0" lvl="7" indent="-12665"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754" marR="0" lvl="8" indent="-12654"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838200" y="1825625"/>
            <a:ext cx="5181600" cy="4351200"/>
          </a:xfrm>
          <a:prstGeom prst="rect">
            <a:avLst/>
          </a:prstGeom>
          <a:noFill/>
          <a:ln>
            <a:noFill/>
          </a:ln>
        </p:spPr>
        <p:txBody>
          <a:bodyPr lIns="91425" tIns="91425" rIns="91425" bIns="91425" anchor="t" anchorCtr="0"/>
          <a:lstStyle>
            <a:lvl1pPr marL="169862" marR="0" lvl="0" indent="-36512"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2762" marR="0" lvl="1" indent="-55562"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5662" marR="0" lvl="2" indent="-74612"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98562" marR="0" lvl="3"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1462" marR="0" lvl="4"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04" marR="0" lvl="5" indent="-98315"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6pPr>
            <a:lvl7pPr marL="2228795" marR="0" lvl="6" indent="-98306"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7pPr>
            <a:lvl8pPr marL="2571686" marR="0" lvl="7" indent="-98297"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8pPr>
            <a:lvl9pPr marL="2914577" marR="0" lvl="8" indent="-98288"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2"/>
          </p:nvPr>
        </p:nvSpPr>
        <p:spPr>
          <a:xfrm>
            <a:off x="6172200" y="1825625"/>
            <a:ext cx="5181600" cy="4351200"/>
          </a:xfrm>
          <a:prstGeom prst="rect">
            <a:avLst/>
          </a:prstGeom>
          <a:noFill/>
          <a:ln>
            <a:noFill/>
          </a:ln>
        </p:spPr>
        <p:txBody>
          <a:bodyPr lIns="91425" tIns="91425" rIns="91425" bIns="91425" anchor="t" anchorCtr="0"/>
          <a:lstStyle>
            <a:lvl1pPr marL="169862" marR="0" lvl="0" indent="-36512"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2762" marR="0" lvl="1" indent="-55562"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5662" marR="0" lvl="2" indent="-74612"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98562" marR="0" lvl="3"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1462" marR="0" lvl="4"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04" marR="0" lvl="5" indent="-98315"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6pPr>
            <a:lvl7pPr marL="2228795" marR="0" lvl="6" indent="-98306"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7pPr>
            <a:lvl8pPr marL="2571686" marR="0" lvl="7" indent="-98297"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8pPr>
            <a:lvl9pPr marL="2914577" marR="0" lvl="8" indent="-98288"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900" b="0" i="0" u="none">
                <a:solidFill>
                  <a:srgbClr val="898989"/>
                </a:solidFill>
                <a:latin typeface="Arial"/>
                <a:ea typeface="Arial"/>
                <a:cs typeface="Arial"/>
                <a:sym typeface="Arial"/>
              </a:rPr>
              <a:t>‹#›</a:t>
            </a:fld>
            <a:endParaRPr lang="en-US" sz="900" b="0" i="0" u="none">
              <a:solidFill>
                <a:srgbClr val="898989"/>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188" marR="0" lvl="5" indent="-12688"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377" marR="0" lvl="6" indent="-12677"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565" marR="0" lvl="7" indent="-12665"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754" marR="0" lvl="8" indent="-12654"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169862" marR="0" lvl="0" indent="-36512"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2762" marR="0" lvl="1" indent="-55562"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5662" marR="0" lvl="2" indent="-74612"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98562" marR="0" lvl="3"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1462" marR="0" lvl="4"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04" marR="0" lvl="5" indent="-98315"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6pPr>
            <a:lvl7pPr marL="2228795" marR="0" lvl="6" indent="-98306"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7pPr>
            <a:lvl8pPr marL="2571686" marR="0" lvl="7" indent="-98297"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8pPr>
            <a:lvl9pPr marL="2914577" marR="0" lvl="8" indent="-98288"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900" b="0" i="0" u="none">
                <a:solidFill>
                  <a:srgbClr val="898989"/>
                </a:solidFill>
                <a:latin typeface="Arial"/>
                <a:ea typeface="Arial"/>
                <a:cs typeface="Arial"/>
                <a:sym typeface="Arial"/>
              </a:rPr>
              <a:t>‹#›</a:t>
            </a:fld>
            <a:endParaRPr lang="en-US" sz="900" b="0" i="0" u="none">
              <a:solidFill>
                <a:srgbClr val="89898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189" marR="0" lvl="5" indent="-12689"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377" marR="0" lvl="6" indent="-12677"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566" marR="0" lvl="7" indent="-12665"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754" marR="0" lvl="8" indent="-12654"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169863" marR="0" lvl="0" indent="-36512"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2763" marR="0" lvl="1" indent="-55562"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5663" marR="0" lvl="2" indent="-74612"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98563" marR="0" lvl="3"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1463" marR="0" lvl="4"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04" marR="0" lvl="5" indent="-98315"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6pPr>
            <a:lvl7pPr marL="2228795" marR="0" lvl="6" indent="-98306"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7pPr>
            <a:lvl8pPr marL="2571686" marR="0" lvl="7" indent="-98297"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8pPr>
            <a:lvl9pPr marL="2914578" marR="0" lvl="8" indent="-98289"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400" b="0" i="0" u="none" strike="noStrike" cap="none">
                <a:solidFill>
                  <a:srgbClr val="898989"/>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600" b="1" i="0" u="none" strike="noStrike" cap="none">
                <a:solidFill>
                  <a:srgbClr val="898989"/>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189" marR="0" lvl="5" indent="-12689"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377" marR="0" lvl="6" indent="-12677"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566" marR="0" lvl="7" indent="-12665"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754" marR="0" lvl="8" indent="-12654"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169863" marR="0" lvl="0" indent="-36512"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2763" marR="0" lvl="1" indent="-55562"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5663" marR="0" lvl="2" indent="-74612"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98563" marR="0" lvl="3"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1463" marR="0" lvl="4"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04" marR="0" lvl="5" indent="-98315"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6pPr>
            <a:lvl7pPr marL="2228795" marR="0" lvl="6" indent="-98306"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7pPr>
            <a:lvl8pPr marL="2571686" marR="0" lvl="7" indent="-98297"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8pPr>
            <a:lvl9pPr marL="2914578" marR="0" lvl="8" indent="-98289"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838200" y="6356350"/>
            <a:ext cx="73152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2000" b="1"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a:solidFill>
                  <a:schemeClr val="dk1"/>
                </a:solidFill>
                <a:latin typeface="Arial"/>
                <a:ea typeface="Arial"/>
                <a:cs typeface="Arial"/>
                <a:sym typeface="Arial"/>
              </a:rPr>
              <a:t>‹#›</a:t>
            </a:fld>
            <a:endParaRPr lang="en-US"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189" marR="0" lvl="5" indent="-12689"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377" marR="0" lvl="6" indent="-12677"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566" marR="0" lvl="7" indent="-12665"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754" marR="0" lvl="8" indent="-12654"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169863" marR="0" lvl="0" indent="-36512"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2763" marR="0" lvl="1" indent="-55562"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5663" marR="0" lvl="2" indent="-74612"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98563" marR="0" lvl="3"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1463" marR="0" lvl="4"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04" marR="0" lvl="5" indent="-98315"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6pPr>
            <a:lvl7pPr marL="2228795" marR="0" lvl="6" indent="-98306"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7pPr>
            <a:lvl8pPr marL="2571686" marR="0" lvl="7" indent="-98297"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8pPr>
            <a:lvl9pPr marL="2914578" marR="0" lvl="8" indent="-98289"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831850" y="6356350"/>
            <a:ext cx="732155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2000" b="1"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a:solidFill>
                  <a:schemeClr val="dk1"/>
                </a:solidFill>
                <a:latin typeface="Arial"/>
                <a:ea typeface="Arial"/>
                <a:cs typeface="Arial"/>
                <a:sym typeface="Arial"/>
              </a:rPr>
              <a:t>‹#›</a:t>
            </a:fld>
            <a:endParaRPr lang="en-US"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189" marR="0" lvl="5" indent="-12689"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377" marR="0" lvl="6" indent="-12677"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566" marR="0" lvl="7" indent="-12665"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754" marR="0" lvl="8" indent="-12654"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169863" marR="0" lvl="0" indent="-36512"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2763" marR="0" lvl="1" indent="-55562"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5663" marR="0" lvl="2" indent="-74612"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98563" marR="0" lvl="3"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1463" marR="0" lvl="4"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04" marR="0" lvl="5" indent="-98315"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6pPr>
            <a:lvl7pPr marL="2228795" marR="0" lvl="6" indent="-98306"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7pPr>
            <a:lvl8pPr marL="2571686" marR="0" lvl="7" indent="-98297"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8pPr>
            <a:lvl9pPr marL="2914578" marR="0" lvl="8" indent="-98289"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900" b="0" i="0" u="none">
                <a:solidFill>
                  <a:srgbClr val="898989"/>
                </a:solidFill>
                <a:latin typeface="Arial"/>
                <a:ea typeface="Arial"/>
                <a:cs typeface="Arial"/>
                <a:sym typeface="Arial"/>
              </a:rPr>
              <a:t>‹#›</a:t>
            </a:fld>
            <a:endParaRPr lang="en-US" sz="900" b="0" i="0" u="none">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189" marR="0" lvl="5" indent="-12689"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377" marR="0" lvl="6" indent="-12677"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566" marR="0" lvl="7" indent="-12665"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754" marR="0" lvl="8" indent="-12654"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169863" marR="0" lvl="0" indent="-36512"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2763" marR="0" lvl="1" indent="-55562"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5663" marR="0" lvl="2" indent="-74612"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98563" marR="0" lvl="3"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1463" marR="0" lvl="4"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04" marR="0" lvl="5" indent="-98315"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6pPr>
            <a:lvl7pPr marL="2228795" marR="0" lvl="6" indent="-98306"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7pPr>
            <a:lvl8pPr marL="2571686" marR="0" lvl="7" indent="-98297"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8pPr>
            <a:lvl9pPr marL="2914578" marR="0" lvl="8" indent="-98289"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900" b="0" i="0" u="none">
                <a:solidFill>
                  <a:srgbClr val="898989"/>
                </a:solidFill>
                <a:latin typeface="Arial"/>
                <a:ea typeface="Arial"/>
                <a:cs typeface="Arial"/>
                <a:sym typeface="Arial"/>
              </a:rPr>
              <a:t>‹#›</a:t>
            </a:fld>
            <a:endParaRPr lang="en-US" sz="900" b="0" i="0" u="none">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188" marR="0" lvl="5" indent="-12688"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377" marR="0" lvl="6" indent="-12677"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565" marR="0" lvl="7" indent="-12665"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754" marR="0" lvl="8" indent="-12654"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169862" marR="0" lvl="0" indent="-36512"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2762" marR="0" lvl="1" indent="-55562"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5662" marR="0" lvl="2" indent="-74612"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98562" marR="0" lvl="3"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1462" marR="0" lvl="4"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04" marR="0" lvl="5" indent="-98315"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6pPr>
            <a:lvl7pPr marL="2228795" marR="0" lvl="6" indent="-98306"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7pPr>
            <a:lvl8pPr marL="2571686" marR="0" lvl="7" indent="-98297"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8pPr>
            <a:lvl9pPr marL="2914577" marR="0" lvl="8" indent="-98288"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900" b="0" i="0" u="none">
                <a:solidFill>
                  <a:srgbClr val="898989"/>
                </a:solidFill>
                <a:latin typeface="Arial"/>
                <a:ea typeface="Arial"/>
                <a:cs typeface="Arial"/>
                <a:sym typeface="Arial"/>
              </a:rPr>
              <a:t>‹#›</a:t>
            </a:fld>
            <a:endParaRPr lang="en-US" sz="900" b="0" i="0" u="none">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188" marR="0" lvl="5" indent="-12688"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377" marR="0" lvl="6" indent="-12677"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565" marR="0" lvl="7" indent="-12665"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754" marR="0" lvl="8" indent="-12654"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169862" marR="0" lvl="0" indent="-36512"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2762" marR="0" lvl="1" indent="-55562"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5662" marR="0" lvl="2" indent="-74612"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98562" marR="0" lvl="3"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1462" marR="0" lvl="4" indent="-87312"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04" marR="0" lvl="5" indent="-98315"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6pPr>
            <a:lvl7pPr marL="2228795" marR="0" lvl="6" indent="-98306"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7pPr>
            <a:lvl8pPr marL="2571686" marR="0" lvl="7" indent="-98297"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8pPr>
            <a:lvl9pPr marL="2914577" marR="0" lvl="8" indent="-98288" algn="l" rtl="0">
              <a:lnSpc>
                <a:spcPct val="90000"/>
              </a:lnSpc>
              <a:spcBef>
                <a:spcPts val="375"/>
              </a:spcBef>
              <a:buClr>
                <a:schemeClr val="dk1"/>
              </a:buClr>
              <a:buSzPct val="96500"/>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9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900" b="0" i="0" u="none">
                <a:solidFill>
                  <a:srgbClr val="898989"/>
                </a:solidFill>
                <a:latin typeface="Arial"/>
                <a:ea typeface="Arial"/>
                <a:cs typeface="Arial"/>
                <a:sym typeface="Arial"/>
              </a:rPr>
              <a:t>‹#›</a:t>
            </a:fld>
            <a:endParaRPr lang="en-US" sz="900" b="0" i="0" u="none">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spreadsheets/d/14PSpEi2hFcjH62gY1_GCM-WVE_7QWNYkKTT6oRBA5Ms/edi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youtube.com/SolveCF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channel/UC2k7yUo-vOLXfsNCl8WSzg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www.house.gov/representatives/find/"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senate.gov/senators/cont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p:nvPr/>
        </p:nvSpPr>
        <p:spPr>
          <a:xfrm>
            <a:off x="1593850" y="3073400"/>
            <a:ext cx="8693100" cy="189870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F16324"/>
              </a:buClr>
              <a:buSzPct val="25000"/>
              <a:buFont typeface="Arial Narrow"/>
              <a:buNone/>
            </a:pPr>
            <a:r>
              <a:rPr lang="en-US" sz="4400" b="1" i="0" u="none">
                <a:solidFill>
                  <a:srgbClr val="F16324"/>
                </a:solidFill>
                <a:latin typeface="Arial Narrow"/>
                <a:ea typeface="Arial Narrow"/>
                <a:cs typeface="Arial Narrow"/>
                <a:sym typeface="Arial Narrow"/>
              </a:rPr>
              <a:t>How to plan your local advocacy: District Meetings</a:t>
            </a:r>
          </a:p>
        </p:txBody>
      </p:sp>
      <p:pic>
        <p:nvPicPr>
          <p:cNvPr id="94" name="Shape 94"/>
          <p:cNvPicPr preferRelativeResize="0"/>
          <p:nvPr/>
        </p:nvPicPr>
        <p:blipFill rotWithShape="1">
          <a:blip r:embed="rId3">
            <a:alphaModFix/>
          </a:blip>
          <a:srcRect/>
          <a:stretch/>
        </p:blipFill>
        <p:spPr>
          <a:xfrm>
            <a:off x="365125" y="508000"/>
            <a:ext cx="5808661" cy="1214437"/>
          </a:xfrm>
          <a:prstGeom prst="rect">
            <a:avLst/>
          </a:prstGeom>
          <a:noFill/>
          <a:ln>
            <a:noFill/>
          </a:ln>
        </p:spPr>
      </p:pic>
      <p:sp>
        <p:nvSpPr>
          <p:cNvPr id="95" name="Shape 95"/>
          <p:cNvSpPr txBox="1"/>
          <p:nvPr/>
        </p:nvSpPr>
        <p:spPr>
          <a:xfrm>
            <a:off x="185736" y="2374900"/>
            <a:ext cx="11579225" cy="412749"/>
          </a:xfrm>
          <a:prstGeom prst="rect">
            <a:avLst/>
          </a:prstGeom>
          <a:noFill/>
          <a:ln>
            <a:noFill/>
          </a:ln>
        </p:spPr>
        <p:txBody>
          <a:bodyPr lIns="91425" tIns="45700" rIns="91425" bIns="45700" anchor="t" anchorCtr="0">
            <a:noAutofit/>
          </a:bodyPr>
          <a:lstStyle/>
          <a:p>
            <a:pPr marL="342900" marR="0" lvl="0" indent="-342900" algn="ctr" rtl="0">
              <a:lnSpc>
                <a:spcPct val="80000"/>
              </a:lnSpc>
              <a:spcBef>
                <a:spcPts val="0"/>
              </a:spcBef>
              <a:spcAft>
                <a:spcPts val="0"/>
              </a:spcAft>
              <a:buClr>
                <a:srgbClr val="606060"/>
              </a:buClr>
              <a:buSzPct val="25000"/>
              <a:buFont typeface="Arial Narrow"/>
              <a:buNone/>
            </a:pPr>
            <a:r>
              <a:rPr lang="en-US" sz="2800" b="1" i="0" u="none">
                <a:solidFill>
                  <a:srgbClr val="606060"/>
                </a:solidFill>
                <a:latin typeface="Arial Narrow"/>
                <a:ea typeface="Arial Narrow"/>
                <a:cs typeface="Arial Narrow"/>
                <a:sym typeface="Arial Narrow"/>
              </a:rPr>
              <a:t>ME/CFS Advocacy Week </a:t>
            </a:r>
            <a:r>
              <a:rPr lang="en-US" sz="2800" b="0" i="0" u="none">
                <a:solidFill>
                  <a:srgbClr val="606060"/>
                </a:solidFill>
                <a:latin typeface="Arial Narrow"/>
                <a:ea typeface="Arial Narrow"/>
                <a:cs typeface="Arial Narrow"/>
                <a:sym typeface="Arial Narrow"/>
              </a:rPr>
              <a:t>|</a:t>
            </a:r>
            <a:r>
              <a:rPr lang="en-US" sz="2800" b="1" i="0" u="none">
                <a:solidFill>
                  <a:srgbClr val="606060"/>
                </a:solidFill>
                <a:latin typeface="Arial Narrow"/>
                <a:ea typeface="Arial Narrow"/>
                <a:cs typeface="Arial Narrow"/>
                <a:sym typeface="Arial Narrow"/>
              </a:rPr>
              <a:t> </a:t>
            </a:r>
            <a:r>
              <a:rPr lang="en-US" sz="2800">
                <a:solidFill>
                  <a:srgbClr val="606060"/>
                </a:solidFill>
                <a:latin typeface="Arial Narrow"/>
                <a:ea typeface="Arial Narrow"/>
                <a:cs typeface="Arial Narrow"/>
                <a:sym typeface="Arial Narrow"/>
              </a:rPr>
              <a:t>Wednes</a:t>
            </a:r>
            <a:r>
              <a:rPr lang="en-US" sz="2800" b="0" i="0" u="none">
                <a:solidFill>
                  <a:srgbClr val="606060"/>
                </a:solidFill>
                <a:latin typeface="Arial Narrow"/>
                <a:ea typeface="Arial Narrow"/>
                <a:cs typeface="Arial Narrow"/>
                <a:sym typeface="Arial Narrow"/>
              </a:rPr>
              <a:t>day, April </a:t>
            </a:r>
            <a:r>
              <a:rPr lang="en-US" sz="2800">
                <a:solidFill>
                  <a:srgbClr val="606060"/>
                </a:solidFill>
                <a:latin typeface="Arial Narrow"/>
                <a:ea typeface="Arial Narrow"/>
                <a:cs typeface="Arial Narrow"/>
                <a:sym typeface="Arial Narrow"/>
              </a:rPr>
              <a:t>19</a:t>
            </a:r>
            <a:r>
              <a:rPr lang="en-US" sz="2800" b="0" i="0" u="none">
                <a:solidFill>
                  <a:srgbClr val="606060"/>
                </a:solidFill>
                <a:latin typeface="Arial Narrow"/>
                <a:ea typeface="Arial Narrow"/>
                <a:cs typeface="Arial Narrow"/>
                <a:sym typeface="Arial Narrow"/>
              </a:rPr>
              <a:t>, 2017 | 1PM ET / 10</a:t>
            </a:r>
            <a:r>
              <a:rPr lang="en-US" sz="2800">
                <a:solidFill>
                  <a:srgbClr val="606060"/>
                </a:solidFill>
                <a:latin typeface="Arial Narrow"/>
                <a:ea typeface="Arial Narrow"/>
                <a:cs typeface="Arial Narrow"/>
                <a:sym typeface="Arial Narrow"/>
              </a:rPr>
              <a:t>A</a:t>
            </a:r>
            <a:r>
              <a:rPr lang="en-US" sz="2800" b="0" i="0" u="none">
                <a:solidFill>
                  <a:srgbClr val="606060"/>
                </a:solidFill>
                <a:latin typeface="Arial Narrow"/>
                <a:ea typeface="Arial Narrow"/>
                <a:cs typeface="Arial Narrow"/>
                <a:sym typeface="Arial Narrow"/>
              </a:rPr>
              <a:t>M P</a:t>
            </a:r>
            <a:r>
              <a:rPr lang="en-US" sz="2800">
                <a:solidFill>
                  <a:srgbClr val="606060"/>
                </a:solidFill>
                <a:latin typeface="Arial Narrow"/>
                <a:ea typeface="Arial Narrow"/>
                <a:cs typeface="Arial Narrow"/>
                <a:sym typeface="Arial Narrow"/>
              </a:rPr>
              <a:t>T</a:t>
            </a:r>
          </a:p>
        </p:txBody>
      </p:sp>
      <p:sp>
        <p:nvSpPr>
          <p:cNvPr id="96" name="Shape 96"/>
          <p:cNvSpPr txBox="1"/>
          <p:nvPr/>
        </p:nvSpPr>
        <p:spPr>
          <a:xfrm>
            <a:off x="2357425" y="4530725"/>
            <a:ext cx="6618000" cy="1438200"/>
          </a:xfrm>
          <a:prstGeom prst="rect">
            <a:avLst/>
          </a:prstGeom>
          <a:noFill/>
          <a:ln>
            <a:noFill/>
          </a:ln>
        </p:spPr>
        <p:txBody>
          <a:bodyPr lIns="68575" tIns="34275" rIns="68575" bIns="34275" anchor="t" anchorCtr="0">
            <a:noAutofit/>
          </a:bodyPr>
          <a:lstStyle/>
          <a:p>
            <a:pPr lvl="0" algn="ctr" rtl="0">
              <a:lnSpc>
                <a:spcPct val="90000"/>
              </a:lnSpc>
              <a:spcBef>
                <a:spcPts val="0"/>
              </a:spcBef>
              <a:buClr>
                <a:schemeClr val="dk1"/>
              </a:buClr>
              <a:buSzPct val="25000"/>
              <a:buFont typeface="Arial Narrow"/>
              <a:buNone/>
            </a:pPr>
            <a:r>
              <a:rPr lang="en-US" sz="3600" b="1">
                <a:solidFill>
                  <a:schemeClr val="dk1"/>
                </a:solidFill>
                <a:latin typeface="Arial Narrow"/>
                <a:ea typeface="Arial Narrow"/>
                <a:cs typeface="Arial Narrow"/>
                <a:sym typeface="Arial Narrow"/>
              </a:rPr>
              <a:t>Emily Taylor | </a:t>
            </a:r>
            <a:r>
              <a:rPr lang="en-US" sz="3600" b="1">
                <a:latin typeface="Arial Narrow"/>
                <a:ea typeface="Arial Narrow"/>
                <a:cs typeface="Arial Narrow"/>
                <a:sym typeface="Arial Narrow"/>
              </a:rPr>
              <a:t>Gail</a:t>
            </a:r>
            <a:r>
              <a:rPr lang="en-US" sz="3600" b="1" i="0" u="none">
                <a:solidFill>
                  <a:srgbClr val="000000"/>
                </a:solidFill>
                <a:latin typeface="Arial Narrow"/>
                <a:ea typeface="Arial Narrow"/>
                <a:cs typeface="Arial Narrow"/>
                <a:sym typeface="Arial Narrow"/>
              </a:rPr>
              <a:t> </a:t>
            </a:r>
            <a:r>
              <a:rPr lang="en-US" sz="3600" b="1">
                <a:latin typeface="Arial Narrow"/>
                <a:ea typeface="Arial Narrow"/>
                <a:cs typeface="Arial Narrow"/>
                <a:sym typeface="Arial Narrow"/>
              </a:rPr>
              <a:t>Cooper</a:t>
            </a:r>
          </a:p>
          <a:p>
            <a:pPr marL="0" marR="0" lvl="0" indent="0" algn="ctr" rtl="0">
              <a:lnSpc>
                <a:spcPct val="90000"/>
              </a:lnSpc>
              <a:spcBef>
                <a:spcPts val="560"/>
              </a:spcBef>
              <a:spcAft>
                <a:spcPts val="0"/>
              </a:spcAft>
              <a:buClr>
                <a:srgbClr val="000000"/>
              </a:buClr>
              <a:buSzPct val="25000"/>
              <a:buFont typeface="Arial Narrow"/>
              <a:buNone/>
            </a:pPr>
            <a:r>
              <a:rPr lang="en-US" sz="2800">
                <a:latin typeface="Arial Narrow"/>
                <a:ea typeface="Arial Narrow"/>
                <a:cs typeface="Arial Narrow"/>
                <a:sym typeface="Arial Narrow"/>
              </a:rPr>
              <a:t>          SMCI | #MEAction</a:t>
            </a:r>
            <a:r>
              <a:rPr lang="en-US" sz="1500" b="0" i="0" u="none">
                <a:solidFill>
                  <a:srgbClr val="000000"/>
                </a:solidFill>
                <a:latin typeface="Arial Narrow"/>
                <a:ea typeface="Arial Narrow"/>
                <a:cs typeface="Arial Narrow"/>
                <a:sym typeface="Arial Narrow"/>
              </a:rPr>
              <a:t/>
            </a:r>
            <a:br>
              <a:rPr lang="en-US" sz="1500" b="0" i="0" u="none">
                <a:solidFill>
                  <a:srgbClr val="000000"/>
                </a:solidFill>
                <a:latin typeface="Arial Narrow"/>
                <a:ea typeface="Arial Narrow"/>
                <a:cs typeface="Arial Narrow"/>
                <a:sym typeface="Arial Narrow"/>
              </a:rPr>
            </a:br>
            <a:r>
              <a:rPr lang="en-US" sz="1500" b="0" i="0" u="none">
                <a:solidFill>
                  <a:srgbClr val="000000"/>
                </a:solidFill>
                <a:latin typeface="Arial Narrow"/>
                <a:ea typeface="Arial Narrow"/>
                <a:cs typeface="Arial Narrow"/>
                <a:sym typeface="Arial Narrow"/>
              </a:rPr>
              <a:t/>
            </a:r>
            <a:br>
              <a:rPr lang="en-US" sz="1500" b="0" i="0" u="none">
                <a:solidFill>
                  <a:srgbClr val="000000"/>
                </a:solidFill>
                <a:latin typeface="Arial Narrow"/>
                <a:ea typeface="Arial Narrow"/>
                <a:cs typeface="Arial Narrow"/>
                <a:sym typeface="Arial Narrow"/>
              </a:rPr>
            </a:br>
            <a:endParaRPr lang="en-US" sz="1500" b="0" i="0" u="none">
              <a:solidFill>
                <a:srgbClr val="000000"/>
              </a:solidFill>
              <a:latin typeface="Arial Narrow"/>
              <a:ea typeface="Arial Narrow"/>
              <a:cs typeface="Arial Narrow"/>
              <a:sym typeface="Arial Narrow"/>
            </a:endParaRPr>
          </a:p>
        </p:txBody>
      </p:sp>
      <p:sp>
        <p:nvSpPr>
          <p:cNvPr id="97" name="Shape 97"/>
          <p:cNvSpPr txBox="1"/>
          <p:nvPr/>
        </p:nvSpPr>
        <p:spPr>
          <a:xfrm>
            <a:off x="0" y="-30161"/>
            <a:ext cx="12287249" cy="368299"/>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8" name="Shape 98"/>
          <p:cNvSpPr txBox="1"/>
          <p:nvPr/>
        </p:nvSpPr>
        <p:spPr>
          <a:xfrm>
            <a:off x="3049474" y="6356350"/>
            <a:ext cx="5103900" cy="365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8989"/>
              </a:buClr>
              <a:buSzPct val="25000"/>
              <a:buFont typeface="Arial Narrow"/>
              <a:buNone/>
            </a:pPr>
            <a:r>
              <a:rPr lang="en-US" sz="1600" b="1" i="0" u="none">
                <a:solidFill>
                  <a:srgbClr val="898989"/>
                </a:solidFill>
                <a:latin typeface="Arial Narrow"/>
                <a:ea typeface="Arial Narrow"/>
                <a:cs typeface="Arial Narrow"/>
                <a:sym typeface="Arial Narrow"/>
              </a:rPr>
              <a:t>All rights reserved by the Solve ME/CFS Initiative and </a:t>
            </a:r>
            <a:r>
              <a:rPr lang="en-US" sz="1600" b="1">
                <a:solidFill>
                  <a:srgbClr val="898989"/>
                </a:solidFill>
                <a:latin typeface="Arial Narrow"/>
                <a:ea typeface="Arial Narrow"/>
                <a:cs typeface="Arial Narrow"/>
                <a:sym typeface="Arial Narrow"/>
              </a:rPr>
              <a:t>the Myalgic Encephalomyelitis Action Network</a:t>
            </a:r>
          </a:p>
        </p:txBody>
      </p:sp>
      <p:pic>
        <p:nvPicPr>
          <p:cNvPr id="99" name="Shape 99"/>
          <p:cNvPicPr preferRelativeResize="0"/>
          <p:nvPr/>
        </p:nvPicPr>
        <p:blipFill rotWithShape="1">
          <a:blip r:embed="rId4">
            <a:alphaModFix/>
          </a:blip>
          <a:srcRect/>
          <a:stretch/>
        </p:blipFill>
        <p:spPr>
          <a:xfrm>
            <a:off x="10088561" y="431800"/>
            <a:ext cx="1676399" cy="1676399"/>
          </a:xfrm>
          <a:prstGeom prst="rect">
            <a:avLst/>
          </a:prstGeom>
          <a:noFill/>
          <a:ln>
            <a:noFill/>
          </a:ln>
        </p:spPr>
      </p:pic>
      <p:pic>
        <p:nvPicPr>
          <p:cNvPr id="100" name="Shape 100" descr="http://solvecfs.org/wp-content/uploads/2016/08/Emily-circle-2.png"/>
          <p:cNvPicPr preferRelativeResize="0"/>
          <p:nvPr/>
        </p:nvPicPr>
        <p:blipFill rotWithShape="1">
          <a:blip r:embed="rId5">
            <a:alphaModFix/>
          </a:blip>
          <a:srcRect/>
          <a:stretch/>
        </p:blipFill>
        <p:spPr>
          <a:xfrm>
            <a:off x="0" y="3728262"/>
            <a:ext cx="3043200" cy="3043200"/>
          </a:xfrm>
          <a:prstGeom prst="rect">
            <a:avLst/>
          </a:prstGeom>
          <a:noFill/>
          <a:ln>
            <a:noFill/>
          </a:ln>
        </p:spPr>
      </p:pic>
      <p:pic>
        <p:nvPicPr>
          <p:cNvPr id="101" name="Shape 101"/>
          <p:cNvPicPr preferRelativeResize="0"/>
          <p:nvPr/>
        </p:nvPicPr>
        <p:blipFill rotWithShape="1">
          <a:blip r:embed="rId6">
            <a:alphaModFix/>
          </a:blip>
          <a:srcRect t="19159"/>
          <a:stretch/>
        </p:blipFill>
        <p:spPr>
          <a:xfrm>
            <a:off x="8912149" y="4061524"/>
            <a:ext cx="3290275" cy="2659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838200" y="1825625"/>
            <a:ext cx="10515600" cy="4351200"/>
          </a:xfrm>
          <a:prstGeom prst="rect">
            <a:avLst/>
          </a:prstGeom>
          <a:noFill/>
          <a:ln>
            <a:noFill/>
          </a:ln>
        </p:spPr>
        <p:txBody>
          <a:bodyPr lIns="91425" tIns="45700" rIns="91425" bIns="45700" anchor="t" anchorCtr="0">
            <a:noAutofit/>
          </a:bodyPr>
          <a:lstStyle/>
          <a:p>
            <a:pPr marL="742950" marR="0" lvl="0" indent="-742950" algn="l" rtl="0">
              <a:lnSpc>
                <a:spcPct val="90000"/>
              </a:lnSpc>
              <a:spcBef>
                <a:spcPts val="0"/>
              </a:spcBef>
              <a:spcAft>
                <a:spcPts val="0"/>
              </a:spcAft>
              <a:buClr>
                <a:srgbClr val="507033"/>
              </a:buClr>
              <a:buSzPct val="100000"/>
              <a:buFont typeface="Calibri"/>
              <a:buAutoNum type="arabicPeriod"/>
            </a:pPr>
            <a:r>
              <a:rPr lang="en-US" sz="3600" b="0" i="0" u="none" strike="noStrike" cap="none">
                <a:solidFill>
                  <a:srgbClr val="507033"/>
                </a:solidFill>
                <a:latin typeface="Calibri"/>
                <a:ea typeface="Calibri"/>
                <a:cs typeface="Calibri"/>
                <a:sym typeface="Calibri"/>
              </a:rPr>
              <a:t>Call your district office to find out preferred method of request</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b="0" i="0" u="none" strike="noStrike" cap="none">
                <a:solidFill>
                  <a:srgbClr val="507033"/>
                </a:solidFill>
                <a:latin typeface="Calibri"/>
                <a:ea typeface="Calibri"/>
                <a:cs typeface="Calibri"/>
                <a:sym typeface="Calibri"/>
              </a:rPr>
              <a:t>Submit the request during business hours</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a:solidFill>
                  <a:srgbClr val="507033"/>
                </a:solidFill>
              </a:rPr>
              <a:t>Start NOW.</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b="0" i="0" u="none" strike="noStrike" cap="none">
                <a:solidFill>
                  <a:srgbClr val="507033"/>
                </a:solidFill>
                <a:latin typeface="Calibri"/>
                <a:ea typeface="Calibri"/>
                <a:cs typeface="Calibri"/>
                <a:sym typeface="Calibri"/>
              </a:rPr>
              <a:t>Follow-up to confirm the request was received</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b="0" i="0" u="none" strike="noStrike" cap="none">
                <a:solidFill>
                  <a:srgbClr val="507033"/>
                </a:solidFill>
                <a:latin typeface="Calibri"/>
                <a:ea typeface="Calibri"/>
                <a:cs typeface="Calibri"/>
                <a:sym typeface="Calibri"/>
              </a:rPr>
              <a:t>Follow-up 1x – 2x per week until the meeting is confirmed</a:t>
            </a:r>
          </a:p>
        </p:txBody>
      </p:sp>
      <p:sp>
        <p:nvSpPr>
          <p:cNvPr id="178" name="Shape 178"/>
          <p:cNvSpPr txBox="1"/>
          <p:nvPr/>
        </p:nvSpPr>
        <p:spPr>
          <a:xfrm>
            <a:off x="8610600" y="6356350"/>
            <a:ext cx="2743200" cy="365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900" b="0" i="0" u="none">
                <a:solidFill>
                  <a:schemeClr val="dk1"/>
                </a:solidFill>
                <a:latin typeface="Arial"/>
                <a:ea typeface="Arial"/>
                <a:cs typeface="Arial"/>
                <a:sym typeface="Arial"/>
              </a:rPr>
              <a:t>10</a:t>
            </a:fld>
            <a:endParaRPr lang="en-US" sz="900" b="0" i="0" u="none">
              <a:solidFill>
                <a:schemeClr val="dk1"/>
              </a:solidFill>
              <a:latin typeface="Arial"/>
              <a:ea typeface="Arial"/>
              <a:cs typeface="Arial"/>
              <a:sym typeface="Arial"/>
            </a:endParaRPr>
          </a:p>
        </p:txBody>
      </p:sp>
      <p:sp>
        <p:nvSpPr>
          <p:cNvPr id="179" name="Shape 179"/>
          <p:cNvSpPr txBox="1"/>
          <p:nvPr/>
        </p:nvSpPr>
        <p:spPr>
          <a:xfrm>
            <a:off x="-95250" y="0"/>
            <a:ext cx="12287100" cy="368400"/>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0" name="Shape 180"/>
          <p:cNvSpPr txBox="1"/>
          <p:nvPr/>
        </p:nvSpPr>
        <p:spPr>
          <a:xfrm>
            <a:off x="990600" y="5175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i="0" u="none">
                <a:solidFill>
                  <a:srgbClr val="F16324"/>
                </a:solidFill>
                <a:latin typeface="Arial Narrow"/>
                <a:ea typeface="Arial Narrow"/>
                <a:cs typeface="Arial Narrow"/>
                <a:sym typeface="Arial Narrow"/>
              </a:rPr>
              <a:t>Best practices: Scheduling your meeting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838200" y="1825625"/>
            <a:ext cx="10515599" cy="4351336"/>
          </a:xfrm>
          <a:prstGeom prst="rect">
            <a:avLst/>
          </a:prstGeom>
          <a:noFill/>
          <a:ln>
            <a:noFill/>
          </a:ln>
        </p:spPr>
        <p:txBody>
          <a:bodyPr lIns="91425" tIns="45700" rIns="91425" bIns="45700" anchor="t" anchorCtr="0">
            <a:noAutofit/>
          </a:bodyPr>
          <a:lstStyle/>
          <a:p>
            <a:pPr marL="742950" marR="0" lvl="0" indent="-742950" algn="l" rtl="0">
              <a:lnSpc>
                <a:spcPct val="90000"/>
              </a:lnSpc>
              <a:spcBef>
                <a:spcPts val="0"/>
              </a:spcBef>
              <a:spcAft>
                <a:spcPts val="0"/>
              </a:spcAft>
              <a:buClr>
                <a:srgbClr val="507033"/>
              </a:buClr>
              <a:buSzPct val="100000"/>
              <a:buFont typeface="Calibri"/>
              <a:buAutoNum type="arabicPeriod"/>
            </a:pPr>
            <a:r>
              <a:rPr lang="en-US" sz="3600" b="0" i="0" u="none" strike="noStrike" cap="none">
                <a:solidFill>
                  <a:srgbClr val="507033"/>
                </a:solidFill>
                <a:latin typeface="Calibri"/>
                <a:ea typeface="Calibri"/>
                <a:cs typeface="Calibri"/>
                <a:sym typeface="Calibri"/>
              </a:rPr>
              <a:t>Full Name</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b="0" i="0" u="none" strike="noStrike" cap="none">
                <a:solidFill>
                  <a:srgbClr val="507033"/>
                </a:solidFill>
                <a:latin typeface="Calibri"/>
                <a:ea typeface="Calibri"/>
                <a:cs typeface="Calibri"/>
                <a:sym typeface="Calibri"/>
              </a:rPr>
              <a:t>Full Address (with zip +4)</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b="0" i="0" u="none" strike="noStrike" cap="none">
                <a:solidFill>
                  <a:srgbClr val="507033"/>
                </a:solidFill>
                <a:latin typeface="Calibri"/>
                <a:ea typeface="Calibri"/>
                <a:cs typeface="Calibri"/>
                <a:sym typeface="Calibri"/>
              </a:rPr>
              <a:t>Requested Date and Time</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b="0" i="0" u="none" strike="noStrike" cap="none">
                <a:solidFill>
                  <a:srgbClr val="507033"/>
                </a:solidFill>
                <a:latin typeface="Calibri"/>
                <a:ea typeface="Calibri"/>
                <a:cs typeface="Calibri"/>
                <a:sym typeface="Calibri"/>
              </a:rPr>
              <a:t>Clearly request meeting with the Member</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a:solidFill>
                  <a:srgbClr val="507033"/>
                </a:solidFill>
              </a:rPr>
              <a:t>Tell them the meeting is about ME/CFS</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b="0" i="0" u="none" strike="noStrike" cap="none">
                <a:solidFill>
                  <a:srgbClr val="507033"/>
                </a:solidFill>
                <a:latin typeface="Calibri"/>
                <a:ea typeface="Calibri"/>
                <a:cs typeface="Calibri"/>
                <a:sym typeface="Calibri"/>
              </a:rPr>
              <a:t>Part of a nation-wide action</a:t>
            </a:r>
          </a:p>
        </p:txBody>
      </p:sp>
      <p:sp>
        <p:nvSpPr>
          <p:cNvPr id="186" name="Shape 186"/>
          <p:cNvSpPr txBox="1"/>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900" b="0" i="0" u="none">
                <a:solidFill>
                  <a:schemeClr val="dk1"/>
                </a:solidFill>
                <a:latin typeface="Arial"/>
                <a:ea typeface="Arial"/>
                <a:cs typeface="Arial"/>
                <a:sym typeface="Arial"/>
              </a:rPr>
              <a:t>11</a:t>
            </a:fld>
            <a:endParaRPr lang="en-US" sz="900" b="0" i="0" u="none">
              <a:solidFill>
                <a:schemeClr val="dk1"/>
              </a:solidFill>
              <a:latin typeface="Arial"/>
              <a:ea typeface="Arial"/>
              <a:cs typeface="Arial"/>
              <a:sym typeface="Arial"/>
            </a:endParaRPr>
          </a:p>
        </p:txBody>
      </p:sp>
      <p:sp>
        <p:nvSpPr>
          <p:cNvPr id="187" name="Shape 187"/>
          <p:cNvSpPr txBox="1"/>
          <p:nvPr/>
        </p:nvSpPr>
        <p:spPr>
          <a:xfrm>
            <a:off x="-95250" y="0"/>
            <a:ext cx="12287249" cy="368299"/>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8" name="Shape 188"/>
          <p:cNvSpPr txBox="1"/>
          <p:nvPr/>
        </p:nvSpPr>
        <p:spPr>
          <a:xfrm>
            <a:off x="990600" y="5175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i="0" u="none">
                <a:solidFill>
                  <a:srgbClr val="F16324"/>
                </a:solidFill>
                <a:latin typeface="Arial Narrow"/>
                <a:ea typeface="Arial Narrow"/>
                <a:cs typeface="Arial Narrow"/>
                <a:sym typeface="Arial Narrow"/>
              </a:rPr>
              <a:t>Best practices: Meeting Request Must Haves!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900" b="0" i="0" u="none">
                <a:solidFill>
                  <a:schemeClr val="dk1"/>
                </a:solidFill>
                <a:latin typeface="Arial"/>
                <a:ea typeface="Arial"/>
                <a:cs typeface="Arial"/>
                <a:sym typeface="Arial"/>
              </a:rPr>
              <a:t>12</a:t>
            </a:fld>
            <a:endParaRPr lang="en-US" sz="900" b="0" i="0" u="none">
              <a:solidFill>
                <a:schemeClr val="dk1"/>
              </a:solidFill>
              <a:latin typeface="Arial"/>
              <a:ea typeface="Arial"/>
              <a:cs typeface="Arial"/>
              <a:sym typeface="Arial"/>
            </a:endParaRPr>
          </a:p>
        </p:txBody>
      </p:sp>
      <p:sp>
        <p:nvSpPr>
          <p:cNvPr id="194" name="Shape 194"/>
          <p:cNvSpPr txBox="1"/>
          <p:nvPr/>
        </p:nvSpPr>
        <p:spPr>
          <a:xfrm>
            <a:off x="-95250" y="0"/>
            <a:ext cx="12287249" cy="368299"/>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5" name="Shape 195"/>
          <p:cNvSpPr txBox="1"/>
          <p:nvPr/>
        </p:nvSpPr>
        <p:spPr>
          <a:xfrm>
            <a:off x="990600" y="5175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i="0" u="none">
                <a:solidFill>
                  <a:srgbClr val="F16324"/>
                </a:solidFill>
                <a:latin typeface="Arial Narrow"/>
                <a:ea typeface="Arial Narrow"/>
                <a:cs typeface="Arial Narrow"/>
                <a:sym typeface="Arial Narrow"/>
              </a:rPr>
              <a:t>Sample Meeting Request</a:t>
            </a:r>
          </a:p>
        </p:txBody>
      </p:sp>
      <p:pic>
        <p:nvPicPr>
          <p:cNvPr id="196" name="Shape 196" descr="Screen Shot 2017-04-18 at 11.53.58 AM.png"/>
          <p:cNvPicPr preferRelativeResize="0"/>
          <p:nvPr/>
        </p:nvPicPr>
        <p:blipFill>
          <a:blip r:embed="rId3">
            <a:alphaModFix/>
          </a:blip>
          <a:stretch>
            <a:fillRect/>
          </a:stretch>
        </p:blipFill>
        <p:spPr>
          <a:xfrm>
            <a:off x="990599" y="1673350"/>
            <a:ext cx="10434949" cy="3915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p:nvPr/>
        </p:nvSpPr>
        <p:spPr>
          <a:xfrm>
            <a:off x="8610600" y="6356350"/>
            <a:ext cx="2743200" cy="365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900" b="0" i="0" u="none">
                <a:solidFill>
                  <a:schemeClr val="dk1"/>
                </a:solidFill>
                <a:latin typeface="Arial"/>
                <a:ea typeface="Arial"/>
                <a:cs typeface="Arial"/>
                <a:sym typeface="Arial"/>
              </a:rPr>
              <a:t>13</a:t>
            </a:fld>
            <a:endParaRPr lang="en-US" sz="900" b="0" i="0" u="none">
              <a:solidFill>
                <a:schemeClr val="dk1"/>
              </a:solidFill>
              <a:latin typeface="Arial"/>
              <a:ea typeface="Arial"/>
              <a:cs typeface="Arial"/>
              <a:sym typeface="Arial"/>
            </a:endParaRPr>
          </a:p>
        </p:txBody>
      </p:sp>
      <p:sp>
        <p:nvSpPr>
          <p:cNvPr id="202" name="Shape 202"/>
          <p:cNvSpPr txBox="1"/>
          <p:nvPr/>
        </p:nvSpPr>
        <p:spPr>
          <a:xfrm>
            <a:off x="-95250" y="0"/>
            <a:ext cx="12287100" cy="368400"/>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3" name="Shape 203"/>
          <p:cNvSpPr txBox="1"/>
          <p:nvPr/>
        </p:nvSpPr>
        <p:spPr>
          <a:xfrm>
            <a:off x="990600" y="5175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i="0" u="none">
                <a:solidFill>
                  <a:srgbClr val="F16324"/>
                </a:solidFill>
                <a:latin typeface="Arial Narrow"/>
                <a:ea typeface="Arial Narrow"/>
                <a:cs typeface="Arial Narrow"/>
                <a:sym typeface="Arial Narrow"/>
              </a:rPr>
              <a:t>Sample Meeting Follow-up</a:t>
            </a:r>
          </a:p>
        </p:txBody>
      </p:sp>
      <p:sp>
        <p:nvSpPr>
          <p:cNvPr id="204" name="Shape 204"/>
          <p:cNvSpPr txBox="1">
            <a:spLocks noGrp="1"/>
          </p:cNvSpPr>
          <p:nvPr>
            <p:ph type="body" idx="1"/>
          </p:nvPr>
        </p:nvSpPr>
        <p:spPr>
          <a:xfrm>
            <a:off x="838200" y="1825625"/>
            <a:ext cx="10515600" cy="4351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None/>
            </a:pPr>
            <a:r>
              <a:rPr lang="en-US"/>
              <a:t>Dear ________,</a:t>
            </a: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r>
              <a:rPr lang="en-US"/>
              <a:t>I am writing to follow-up on the meeting request for ______  regarding a national effort on ME/CFS which I sent on _______. Do you have any updates regarding Senator/Representative ______________’s schedule? We hope to meet with Senator/Representative _______ directly during the May district work week.</a:t>
            </a: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r>
              <a:rPr lang="en-US"/>
              <a:t>We are/I am available to meet between 1pm - 3pm. Please let me know if there is any additional information I can provide. I look forward to your response.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900" b="0" i="0" u="none">
                <a:solidFill>
                  <a:schemeClr val="dk1"/>
                </a:solidFill>
                <a:latin typeface="Arial"/>
                <a:ea typeface="Arial"/>
                <a:cs typeface="Arial"/>
                <a:sym typeface="Arial"/>
              </a:rPr>
              <a:t>14</a:t>
            </a:fld>
            <a:endParaRPr lang="en-US" sz="900" b="0" i="0" u="none">
              <a:solidFill>
                <a:schemeClr val="dk1"/>
              </a:solidFill>
              <a:latin typeface="Arial"/>
              <a:ea typeface="Arial"/>
              <a:cs typeface="Arial"/>
              <a:sym typeface="Arial"/>
            </a:endParaRPr>
          </a:p>
        </p:txBody>
      </p:sp>
      <p:sp>
        <p:nvSpPr>
          <p:cNvPr id="210" name="Shape 210"/>
          <p:cNvSpPr txBox="1"/>
          <p:nvPr/>
        </p:nvSpPr>
        <p:spPr>
          <a:xfrm>
            <a:off x="-95250" y="0"/>
            <a:ext cx="12287249" cy="368299"/>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1" name="Shape 211"/>
          <p:cNvSpPr txBox="1"/>
          <p:nvPr/>
        </p:nvSpPr>
        <p:spPr>
          <a:xfrm>
            <a:off x="990600" y="5175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a:solidFill>
                  <a:srgbClr val="F16324"/>
                </a:solidFill>
                <a:latin typeface="Arial Narrow"/>
                <a:ea typeface="Arial Narrow"/>
                <a:cs typeface="Arial Narrow"/>
                <a:sym typeface="Arial Narrow"/>
              </a:rPr>
              <a:t>Other Things to Potentially Include</a:t>
            </a:r>
          </a:p>
        </p:txBody>
      </p:sp>
      <p:sp>
        <p:nvSpPr>
          <p:cNvPr id="212" name="Shape 212"/>
          <p:cNvSpPr txBox="1"/>
          <p:nvPr/>
        </p:nvSpPr>
        <p:spPr>
          <a:xfrm>
            <a:off x="439450" y="1704525"/>
            <a:ext cx="11066700" cy="4900500"/>
          </a:xfrm>
          <a:prstGeom prst="rect">
            <a:avLst/>
          </a:prstGeom>
          <a:noFill/>
          <a:ln>
            <a:noFill/>
          </a:ln>
        </p:spPr>
        <p:txBody>
          <a:bodyPr lIns="91425" tIns="91425" rIns="91425" bIns="91425" anchor="t" anchorCtr="0">
            <a:noAutofit/>
          </a:bodyPr>
          <a:lstStyle/>
          <a:p>
            <a:pPr marL="742950" marR="0" lvl="0" indent="-704850" algn="l" rtl="0">
              <a:lnSpc>
                <a:spcPct val="90000"/>
              </a:lnSpc>
              <a:spcBef>
                <a:spcPts val="0"/>
              </a:spcBef>
              <a:spcAft>
                <a:spcPts val="0"/>
              </a:spcAft>
              <a:buClr>
                <a:srgbClr val="507033"/>
              </a:buClr>
              <a:buSzPct val="100000"/>
              <a:buFont typeface="Calibri"/>
              <a:buAutoNum type="arabicPeriod"/>
            </a:pPr>
            <a:r>
              <a:rPr lang="en-US" sz="3000">
                <a:solidFill>
                  <a:srgbClr val="507033"/>
                </a:solidFill>
                <a:latin typeface="Calibri"/>
                <a:ea typeface="Calibri"/>
                <a:cs typeface="Calibri"/>
                <a:sym typeface="Calibri"/>
              </a:rPr>
              <a:t>Estimates of disease population/economic impact in your district </a:t>
            </a:r>
            <a:br>
              <a:rPr lang="en-US" sz="3000">
                <a:solidFill>
                  <a:srgbClr val="507033"/>
                </a:solidFill>
                <a:latin typeface="Calibri"/>
                <a:ea typeface="Calibri"/>
                <a:cs typeface="Calibri"/>
                <a:sym typeface="Calibri"/>
              </a:rPr>
            </a:br>
            <a:r>
              <a:rPr lang="en-US" sz="3000">
                <a:solidFill>
                  <a:srgbClr val="507033"/>
                </a:solidFill>
                <a:latin typeface="Calibri"/>
                <a:ea typeface="Calibri"/>
                <a:cs typeface="Calibri"/>
                <a:sym typeface="Calibri"/>
              </a:rPr>
              <a:t>(See </a:t>
            </a:r>
            <a:r>
              <a:rPr lang="en-US" sz="3000" u="sng">
                <a:solidFill>
                  <a:schemeClr val="hlink"/>
                </a:solidFill>
                <a:latin typeface="Calibri"/>
                <a:ea typeface="Calibri"/>
                <a:cs typeface="Calibri"/>
                <a:sym typeface="Calibri"/>
                <a:hlinkClick r:id="rId3"/>
              </a:rPr>
              <a:t>prevalence spreadsheet</a:t>
            </a:r>
            <a:r>
              <a:rPr lang="en-US" sz="3000">
                <a:solidFill>
                  <a:srgbClr val="507033"/>
                </a:solidFill>
                <a:latin typeface="Calibri"/>
                <a:ea typeface="Calibri"/>
                <a:cs typeface="Calibri"/>
                <a:sym typeface="Calibri"/>
              </a:rPr>
              <a:t>)</a:t>
            </a:r>
          </a:p>
          <a:p>
            <a:pPr marL="742950" marR="0" lvl="0" indent="-704850" algn="l" rtl="0">
              <a:lnSpc>
                <a:spcPct val="90000"/>
              </a:lnSpc>
              <a:spcBef>
                <a:spcPts val="1000"/>
              </a:spcBef>
              <a:spcAft>
                <a:spcPts val="0"/>
              </a:spcAft>
              <a:buClr>
                <a:srgbClr val="507033"/>
              </a:buClr>
              <a:buSzPct val="100000"/>
              <a:buFont typeface="Calibri"/>
              <a:buAutoNum type="arabicPeriod"/>
            </a:pPr>
            <a:r>
              <a:rPr lang="en-US" sz="3000">
                <a:solidFill>
                  <a:srgbClr val="507033"/>
                </a:solidFill>
                <a:latin typeface="Calibri"/>
                <a:ea typeface="Calibri"/>
                <a:cs typeface="Calibri"/>
                <a:sym typeface="Calibri"/>
              </a:rPr>
              <a:t>Personal connection? Mention that in your request.</a:t>
            </a:r>
          </a:p>
          <a:p>
            <a:pPr marL="742950" marR="0" lvl="0" indent="-704850" algn="l" rtl="0">
              <a:lnSpc>
                <a:spcPct val="90000"/>
              </a:lnSpc>
              <a:spcBef>
                <a:spcPts val="1000"/>
              </a:spcBef>
              <a:spcAft>
                <a:spcPts val="0"/>
              </a:spcAft>
              <a:buClr>
                <a:srgbClr val="507033"/>
              </a:buClr>
              <a:buSzPct val="100000"/>
              <a:buFont typeface="Calibri"/>
              <a:buAutoNum type="arabicPeriod"/>
            </a:pPr>
            <a:r>
              <a:rPr lang="en-US" sz="3000">
                <a:solidFill>
                  <a:srgbClr val="507033"/>
                </a:solidFill>
                <a:latin typeface="Calibri"/>
                <a:ea typeface="Calibri"/>
                <a:cs typeface="Calibri"/>
                <a:sym typeface="Calibri"/>
              </a:rPr>
              <a:t>Met with the office before? Mention your previous meeting.</a:t>
            </a:r>
          </a:p>
          <a:p>
            <a:pPr marL="742950" marR="0" lvl="0" indent="-704850" algn="l" rtl="0">
              <a:lnSpc>
                <a:spcPct val="90000"/>
              </a:lnSpc>
              <a:spcBef>
                <a:spcPts val="1000"/>
              </a:spcBef>
              <a:spcAft>
                <a:spcPts val="0"/>
              </a:spcAft>
              <a:buClr>
                <a:srgbClr val="507033"/>
              </a:buClr>
              <a:buSzPct val="100000"/>
              <a:buFont typeface="Calibri"/>
              <a:buAutoNum type="arabicPeriod"/>
            </a:pPr>
            <a:r>
              <a:rPr lang="en-US" sz="3000">
                <a:solidFill>
                  <a:srgbClr val="507033"/>
                </a:solidFill>
                <a:latin typeface="Calibri"/>
                <a:ea typeface="Calibri"/>
                <a:cs typeface="Calibri"/>
                <a:sym typeface="Calibri"/>
              </a:rPr>
              <a:t>Reasonable accommodations? Someone can accompany you or even speak for you, if needed.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838200" y="1825625"/>
            <a:ext cx="10515599" cy="4351336"/>
          </a:xfrm>
          <a:prstGeom prst="rect">
            <a:avLst/>
          </a:prstGeom>
          <a:noFill/>
          <a:ln>
            <a:noFill/>
          </a:ln>
        </p:spPr>
        <p:txBody>
          <a:bodyPr lIns="91425" tIns="45700" rIns="91425" bIns="45700" anchor="t" anchorCtr="0">
            <a:noAutofit/>
          </a:bodyPr>
          <a:lstStyle/>
          <a:p>
            <a:pPr marL="742950" marR="0" lvl="0" indent="-742950" algn="l" rtl="0">
              <a:lnSpc>
                <a:spcPct val="90000"/>
              </a:lnSpc>
              <a:spcBef>
                <a:spcPts val="0"/>
              </a:spcBef>
              <a:spcAft>
                <a:spcPts val="0"/>
              </a:spcAft>
              <a:buClr>
                <a:srgbClr val="507033"/>
              </a:buClr>
              <a:buSzPct val="100000"/>
              <a:buFont typeface="Calibri"/>
              <a:buAutoNum type="arabicPeriod"/>
            </a:pPr>
            <a:r>
              <a:rPr lang="en-US" sz="3600">
                <a:solidFill>
                  <a:srgbClr val="507033"/>
                </a:solidFill>
              </a:rPr>
              <a:t>Start thinking about how you will tell your story.</a:t>
            </a:r>
          </a:p>
          <a:p>
            <a:pPr marL="742950" marR="0" lvl="0" indent="-742950" algn="l" rtl="0">
              <a:lnSpc>
                <a:spcPct val="90000"/>
              </a:lnSpc>
              <a:spcBef>
                <a:spcPts val="1000"/>
              </a:spcBef>
              <a:spcAft>
                <a:spcPts val="0"/>
              </a:spcAft>
              <a:buClr>
                <a:srgbClr val="507033"/>
              </a:buClr>
              <a:buSzPct val="100000"/>
              <a:buFont typeface="Calibri"/>
              <a:buAutoNum type="arabicPeriod"/>
            </a:pPr>
            <a:r>
              <a:rPr lang="en-US" sz="3600">
                <a:solidFill>
                  <a:srgbClr val="507033"/>
                </a:solidFill>
              </a:rPr>
              <a:t>Be positive. Do not make accusations/assumptions.</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a:solidFill>
                  <a:srgbClr val="507033"/>
                </a:solidFill>
              </a:rPr>
              <a:t>Prepare to be brief.</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b="0" i="0" u="none" strike="noStrike" cap="none">
                <a:solidFill>
                  <a:srgbClr val="507033"/>
                </a:solidFill>
                <a:latin typeface="Calibri"/>
                <a:ea typeface="Calibri"/>
                <a:cs typeface="Calibri"/>
                <a:sym typeface="Calibri"/>
              </a:rPr>
              <a:t>Do your research </a:t>
            </a:r>
            <a:r>
              <a:rPr lang="en-US" sz="2000" b="0" i="0" u="none" strike="noStrike" cap="none">
                <a:solidFill>
                  <a:srgbClr val="507033"/>
                </a:solidFill>
                <a:latin typeface="Calibri"/>
                <a:ea typeface="Calibri"/>
                <a:cs typeface="Calibri"/>
                <a:sym typeface="Calibri"/>
              </a:rPr>
              <a:t>(eg. How many people with ME/CFS in your district?)</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a:solidFill>
                  <a:srgbClr val="507033"/>
                </a:solidFill>
              </a:rPr>
              <a:t>Review </a:t>
            </a:r>
            <a:r>
              <a:rPr lang="en-US" sz="3600" b="0" i="0" u="none" strike="noStrike" cap="none">
                <a:solidFill>
                  <a:srgbClr val="507033"/>
                </a:solidFill>
                <a:latin typeface="Calibri"/>
                <a:ea typeface="Calibri"/>
                <a:cs typeface="Calibri"/>
                <a:sym typeface="Calibri"/>
              </a:rPr>
              <a:t>your leave-behinds </a:t>
            </a:r>
            <a:r>
              <a:rPr lang="en-US" sz="2000" b="0" i="0" u="none" strike="noStrike" cap="none">
                <a:solidFill>
                  <a:srgbClr val="507033"/>
                </a:solidFill>
                <a:latin typeface="Calibri"/>
                <a:ea typeface="Calibri"/>
                <a:cs typeface="Calibri"/>
                <a:sym typeface="Calibri"/>
              </a:rPr>
              <a:t>(Don’t forget contact info!)</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b="0" i="0" u="none" strike="noStrike" cap="none">
                <a:solidFill>
                  <a:srgbClr val="507033"/>
                </a:solidFill>
                <a:latin typeface="Calibri"/>
                <a:ea typeface="Calibri"/>
                <a:cs typeface="Calibri"/>
                <a:sym typeface="Calibri"/>
              </a:rPr>
              <a:t>Check your facts</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b="0" i="0" u="none" strike="noStrike" cap="none">
                <a:solidFill>
                  <a:srgbClr val="507033"/>
                </a:solidFill>
                <a:latin typeface="Calibri"/>
                <a:ea typeface="Calibri"/>
                <a:cs typeface="Calibri"/>
                <a:sym typeface="Calibri"/>
              </a:rPr>
              <a:t>Practice your </a:t>
            </a:r>
            <a:r>
              <a:rPr lang="en-US" sz="3600">
                <a:solidFill>
                  <a:srgbClr val="507033"/>
                </a:solidFill>
              </a:rPr>
              <a:t>presentation</a:t>
            </a:r>
          </a:p>
        </p:txBody>
      </p:sp>
      <p:sp>
        <p:nvSpPr>
          <p:cNvPr id="218" name="Shape 218"/>
          <p:cNvSpPr txBox="1"/>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900" b="0" i="0" u="none">
                <a:solidFill>
                  <a:schemeClr val="dk1"/>
                </a:solidFill>
                <a:latin typeface="Arial"/>
                <a:ea typeface="Arial"/>
                <a:cs typeface="Arial"/>
                <a:sym typeface="Arial"/>
              </a:rPr>
              <a:t>15</a:t>
            </a:fld>
            <a:endParaRPr lang="en-US" sz="900" b="0" i="0" u="none">
              <a:solidFill>
                <a:schemeClr val="dk1"/>
              </a:solidFill>
              <a:latin typeface="Arial"/>
              <a:ea typeface="Arial"/>
              <a:cs typeface="Arial"/>
              <a:sym typeface="Arial"/>
            </a:endParaRPr>
          </a:p>
        </p:txBody>
      </p:sp>
      <p:sp>
        <p:nvSpPr>
          <p:cNvPr id="219" name="Shape 219"/>
          <p:cNvSpPr txBox="1"/>
          <p:nvPr/>
        </p:nvSpPr>
        <p:spPr>
          <a:xfrm>
            <a:off x="-95250" y="0"/>
            <a:ext cx="12287249" cy="368299"/>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0" name="Shape 220"/>
          <p:cNvSpPr txBox="1"/>
          <p:nvPr/>
        </p:nvSpPr>
        <p:spPr>
          <a:xfrm>
            <a:off x="990600" y="5175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i="0" u="none">
                <a:solidFill>
                  <a:srgbClr val="F16324"/>
                </a:solidFill>
                <a:latin typeface="Arial Narrow"/>
                <a:ea typeface="Arial Narrow"/>
                <a:cs typeface="Arial Narrow"/>
                <a:sym typeface="Arial Narrow"/>
              </a:rPr>
              <a:t>Best practices: Prepare for your meeting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body" idx="2"/>
          </p:nvPr>
        </p:nvSpPr>
        <p:spPr>
          <a:xfrm>
            <a:off x="6113462" y="2005011"/>
            <a:ext cx="5865899" cy="4351200"/>
          </a:xfrm>
          <a:prstGeom prst="rect">
            <a:avLst/>
          </a:prstGeom>
          <a:noFill/>
          <a:ln>
            <a:noFill/>
          </a:ln>
        </p:spPr>
        <p:txBody>
          <a:bodyPr lIns="91425" tIns="45700" rIns="91425" bIns="45700" anchor="t" anchorCtr="0">
            <a:noAutofit/>
          </a:bodyPr>
          <a:lstStyle/>
          <a:p>
            <a:pPr marL="169862" marR="0" lvl="0" indent="-169862" algn="l" rtl="0">
              <a:lnSpc>
                <a:spcPct val="90000"/>
              </a:lnSpc>
              <a:spcBef>
                <a:spcPts val="0"/>
              </a:spcBef>
              <a:spcAft>
                <a:spcPts val="0"/>
              </a:spcAft>
              <a:buClr>
                <a:srgbClr val="507033"/>
              </a:buClr>
              <a:buSzPct val="100000"/>
              <a:buFont typeface="Arial"/>
              <a:buChar char="•"/>
            </a:pPr>
            <a:r>
              <a:rPr lang="en-US" sz="3200" b="0" i="0" u="none" strike="noStrike" cap="none">
                <a:solidFill>
                  <a:srgbClr val="507033"/>
                </a:solidFill>
                <a:latin typeface="Calibri"/>
                <a:ea typeface="Calibri"/>
                <a:cs typeface="Calibri"/>
                <a:sym typeface="Calibri"/>
              </a:rPr>
              <a:t> Do be honest</a:t>
            </a:r>
          </a:p>
          <a:p>
            <a:pPr marL="169862" marR="0" lvl="0" indent="-169862" algn="l" rtl="0">
              <a:lnSpc>
                <a:spcPct val="90000"/>
              </a:lnSpc>
              <a:spcBef>
                <a:spcPts val="1200"/>
              </a:spcBef>
              <a:spcAft>
                <a:spcPts val="0"/>
              </a:spcAft>
              <a:buClr>
                <a:srgbClr val="507033"/>
              </a:buClr>
              <a:buSzPct val="100000"/>
              <a:buFont typeface="Arial"/>
              <a:buChar char="•"/>
            </a:pPr>
            <a:r>
              <a:rPr lang="en-US" sz="3200" b="0" i="0" u="none" strike="noStrike" cap="none">
                <a:solidFill>
                  <a:srgbClr val="507033"/>
                </a:solidFill>
                <a:latin typeface="Calibri"/>
                <a:ea typeface="Calibri"/>
                <a:cs typeface="Calibri"/>
                <a:sym typeface="Calibri"/>
              </a:rPr>
              <a:t> Don’t be negative (just the facts)</a:t>
            </a:r>
          </a:p>
          <a:p>
            <a:pPr marL="169862" marR="0" lvl="0" indent="-169862" algn="l" rtl="0">
              <a:lnSpc>
                <a:spcPct val="90000"/>
              </a:lnSpc>
              <a:spcBef>
                <a:spcPts val="1200"/>
              </a:spcBef>
              <a:spcAft>
                <a:spcPts val="0"/>
              </a:spcAft>
              <a:buClr>
                <a:srgbClr val="507033"/>
              </a:buClr>
              <a:buSzPct val="100000"/>
              <a:buFont typeface="Arial"/>
              <a:buChar char="•"/>
            </a:pPr>
            <a:r>
              <a:rPr lang="en-US" sz="3200" b="0" i="0" u="none" strike="noStrike" cap="none">
                <a:solidFill>
                  <a:srgbClr val="507033"/>
                </a:solidFill>
                <a:latin typeface="Calibri"/>
                <a:ea typeface="Calibri"/>
                <a:cs typeface="Calibri"/>
                <a:sym typeface="Calibri"/>
              </a:rPr>
              <a:t> Do make it personal</a:t>
            </a:r>
          </a:p>
          <a:p>
            <a:pPr marL="169862" marR="0" lvl="0" indent="-169862" algn="l" rtl="0">
              <a:lnSpc>
                <a:spcPct val="90000"/>
              </a:lnSpc>
              <a:spcBef>
                <a:spcPts val="1200"/>
              </a:spcBef>
              <a:spcAft>
                <a:spcPts val="0"/>
              </a:spcAft>
              <a:buClr>
                <a:srgbClr val="507033"/>
              </a:buClr>
              <a:buSzPct val="100000"/>
              <a:buFont typeface="Arial"/>
              <a:buChar char="•"/>
            </a:pPr>
            <a:r>
              <a:rPr lang="en-US" sz="3200" b="0" i="0" u="none" strike="noStrike" cap="none">
                <a:solidFill>
                  <a:srgbClr val="507033"/>
                </a:solidFill>
                <a:latin typeface="Calibri"/>
                <a:ea typeface="Calibri"/>
                <a:cs typeface="Calibri"/>
                <a:sym typeface="Calibri"/>
              </a:rPr>
              <a:t> Don’t get distracted</a:t>
            </a:r>
          </a:p>
          <a:p>
            <a:pPr marL="169862" marR="0" lvl="0" indent="-169862" algn="l" rtl="0">
              <a:lnSpc>
                <a:spcPct val="90000"/>
              </a:lnSpc>
              <a:spcBef>
                <a:spcPts val="1200"/>
              </a:spcBef>
              <a:spcAft>
                <a:spcPts val="0"/>
              </a:spcAft>
              <a:buClr>
                <a:srgbClr val="507033"/>
              </a:buClr>
              <a:buSzPct val="100000"/>
              <a:buFont typeface="Arial"/>
              <a:buChar char="•"/>
            </a:pPr>
            <a:r>
              <a:rPr lang="en-US" sz="3200" b="0" i="0" u="none" strike="noStrike" cap="none">
                <a:solidFill>
                  <a:srgbClr val="507033"/>
                </a:solidFill>
                <a:latin typeface="Calibri"/>
                <a:ea typeface="Calibri"/>
                <a:cs typeface="Calibri"/>
                <a:sym typeface="Calibri"/>
              </a:rPr>
              <a:t> Do link to your asks</a:t>
            </a:r>
          </a:p>
          <a:p>
            <a:pPr marL="169862" marR="0" lvl="0" indent="-169862" algn="l" rtl="0">
              <a:lnSpc>
                <a:spcPct val="90000"/>
              </a:lnSpc>
              <a:spcBef>
                <a:spcPts val="1200"/>
              </a:spcBef>
              <a:spcAft>
                <a:spcPts val="0"/>
              </a:spcAft>
              <a:buClr>
                <a:srgbClr val="507033"/>
              </a:buClr>
              <a:buSzPct val="100000"/>
              <a:buFont typeface="Arial"/>
              <a:buChar char="•"/>
            </a:pPr>
            <a:r>
              <a:rPr lang="en-US" sz="3200" b="0" i="0" u="none" strike="noStrike" cap="none">
                <a:solidFill>
                  <a:srgbClr val="507033"/>
                </a:solidFill>
                <a:latin typeface="Calibri"/>
                <a:ea typeface="Calibri"/>
                <a:cs typeface="Calibri"/>
                <a:sym typeface="Calibri"/>
              </a:rPr>
              <a:t> Don’t make accusations/assumptions</a:t>
            </a:r>
          </a:p>
        </p:txBody>
      </p:sp>
      <p:sp>
        <p:nvSpPr>
          <p:cNvPr id="226" name="Shape 226"/>
          <p:cNvSpPr txBox="1"/>
          <p:nvPr/>
        </p:nvSpPr>
        <p:spPr>
          <a:xfrm>
            <a:off x="8610600" y="6356350"/>
            <a:ext cx="2743200" cy="365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900" b="0" i="0" u="none">
                <a:solidFill>
                  <a:schemeClr val="dk1"/>
                </a:solidFill>
                <a:latin typeface="Arial"/>
                <a:ea typeface="Arial"/>
                <a:cs typeface="Arial"/>
                <a:sym typeface="Arial"/>
              </a:rPr>
              <a:t>16</a:t>
            </a:fld>
            <a:endParaRPr lang="en-US" sz="900" b="0" i="0" u="none">
              <a:solidFill>
                <a:schemeClr val="dk1"/>
              </a:solidFill>
              <a:latin typeface="Arial"/>
              <a:ea typeface="Arial"/>
              <a:cs typeface="Arial"/>
              <a:sym typeface="Arial"/>
            </a:endParaRPr>
          </a:p>
        </p:txBody>
      </p:sp>
      <p:sp>
        <p:nvSpPr>
          <p:cNvPr id="227" name="Shape 227"/>
          <p:cNvSpPr txBox="1"/>
          <p:nvPr/>
        </p:nvSpPr>
        <p:spPr>
          <a:xfrm>
            <a:off x="-95250" y="0"/>
            <a:ext cx="12287100" cy="368400"/>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8" name="Shape 228"/>
          <p:cNvSpPr txBox="1">
            <a:spLocks noGrp="1"/>
          </p:cNvSpPr>
          <p:nvPr>
            <p:ph type="title"/>
          </p:nvPr>
        </p:nvSpPr>
        <p:spPr>
          <a:xfrm>
            <a:off x="427037" y="350837"/>
            <a:ext cx="112428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i="0" u="none" strike="noStrike" cap="none">
                <a:solidFill>
                  <a:srgbClr val="F16324"/>
                </a:solidFill>
                <a:latin typeface="Arial Narrow"/>
                <a:ea typeface="Arial Narrow"/>
                <a:cs typeface="Arial Narrow"/>
                <a:sym typeface="Arial Narrow"/>
              </a:rPr>
              <a:t>Sample Storytelling: Do’s and Don’ts</a:t>
            </a:r>
          </a:p>
        </p:txBody>
      </p:sp>
      <p:pic>
        <p:nvPicPr>
          <p:cNvPr id="229" name="Shape 229" descr="Em and Mom.jpg"/>
          <p:cNvPicPr preferRelativeResize="0"/>
          <p:nvPr/>
        </p:nvPicPr>
        <p:blipFill>
          <a:blip r:embed="rId3">
            <a:alphaModFix/>
          </a:blip>
          <a:stretch>
            <a:fillRect/>
          </a:stretch>
        </p:blipFill>
        <p:spPr>
          <a:xfrm>
            <a:off x="1417199" y="2166401"/>
            <a:ext cx="3941050" cy="3366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838200" y="1825625"/>
            <a:ext cx="10515600" cy="4351200"/>
          </a:xfrm>
          <a:prstGeom prst="rect">
            <a:avLst/>
          </a:prstGeom>
          <a:noFill/>
          <a:ln>
            <a:noFill/>
          </a:ln>
        </p:spPr>
        <p:txBody>
          <a:bodyPr lIns="91425" tIns="45700" rIns="91425" bIns="45700" anchor="t" anchorCtr="0">
            <a:noAutofit/>
          </a:bodyPr>
          <a:lstStyle/>
          <a:p>
            <a:pPr marL="742950" marR="0" lvl="0" indent="-742950" algn="l" rtl="0">
              <a:lnSpc>
                <a:spcPct val="90000"/>
              </a:lnSpc>
              <a:spcBef>
                <a:spcPts val="0"/>
              </a:spcBef>
              <a:spcAft>
                <a:spcPts val="0"/>
              </a:spcAft>
              <a:buClr>
                <a:srgbClr val="507033"/>
              </a:buClr>
              <a:buSzPct val="100000"/>
              <a:buFont typeface="Calibri"/>
              <a:buAutoNum type="arabicPeriod"/>
            </a:pPr>
            <a:r>
              <a:rPr lang="en-US" sz="3600">
                <a:solidFill>
                  <a:srgbClr val="507033"/>
                </a:solidFill>
              </a:rPr>
              <a:t>Call and email the staff to confirm the meeting.</a:t>
            </a:r>
          </a:p>
          <a:p>
            <a:pPr marL="742950" marR="0" lvl="0" indent="-742950" algn="l" rtl="0">
              <a:lnSpc>
                <a:spcPct val="90000"/>
              </a:lnSpc>
              <a:spcBef>
                <a:spcPts val="1200"/>
              </a:spcBef>
              <a:spcAft>
                <a:spcPts val="0"/>
              </a:spcAft>
              <a:buClr>
                <a:srgbClr val="507033"/>
              </a:buClr>
              <a:buSzPct val="100000"/>
              <a:buFont typeface="Calibri"/>
              <a:buAutoNum type="arabicPeriod"/>
            </a:pPr>
            <a:r>
              <a:rPr lang="en-US" sz="3600">
                <a:solidFill>
                  <a:srgbClr val="507033"/>
                </a:solidFill>
              </a:rPr>
              <a:t>Make/bring several extra copies of the handouts that we will send you.</a:t>
            </a:r>
          </a:p>
        </p:txBody>
      </p:sp>
      <p:sp>
        <p:nvSpPr>
          <p:cNvPr id="235" name="Shape 235"/>
          <p:cNvSpPr txBox="1"/>
          <p:nvPr/>
        </p:nvSpPr>
        <p:spPr>
          <a:xfrm>
            <a:off x="8610600" y="6356350"/>
            <a:ext cx="2743200" cy="365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900" b="0" i="0" u="none">
                <a:solidFill>
                  <a:schemeClr val="dk1"/>
                </a:solidFill>
                <a:latin typeface="Arial"/>
                <a:ea typeface="Arial"/>
                <a:cs typeface="Arial"/>
                <a:sym typeface="Arial"/>
              </a:rPr>
              <a:t>17</a:t>
            </a:fld>
            <a:endParaRPr lang="en-US" sz="900" b="0" i="0" u="none">
              <a:solidFill>
                <a:schemeClr val="dk1"/>
              </a:solidFill>
              <a:latin typeface="Arial"/>
              <a:ea typeface="Arial"/>
              <a:cs typeface="Arial"/>
              <a:sym typeface="Arial"/>
            </a:endParaRPr>
          </a:p>
        </p:txBody>
      </p:sp>
      <p:sp>
        <p:nvSpPr>
          <p:cNvPr id="236" name="Shape 236"/>
          <p:cNvSpPr txBox="1"/>
          <p:nvPr/>
        </p:nvSpPr>
        <p:spPr>
          <a:xfrm>
            <a:off x="-95250" y="0"/>
            <a:ext cx="12287100" cy="368400"/>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7" name="Shape 237"/>
          <p:cNvSpPr txBox="1"/>
          <p:nvPr/>
        </p:nvSpPr>
        <p:spPr>
          <a:xfrm>
            <a:off x="990600" y="5175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a:solidFill>
                  <a:srgbClr val="F16324"/>
                </a:solidFill>
                <a:latin typeface="Arial Narrow"/>
                <a:ea typeface="Arial Narrow"/>
                <a:cs typeface="Arial Narrow"/>
                <a:sym typeface="Arial Narrow"/>
              </a:rPr>
              <a:t>The Day Before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p:nvPr/>
        </p:nvSpPr>
        <p:spPr>
          <a:xfrm>
            <a:off x="1797050" y="3328987"/>
            <a:ext cx="8693150" cy="189864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F16324"/>
              </a:buClr>
              <a:buSzPct val="25000"/>
              <a:buFont typeface="Arial Narrow"/>
              <a:buNone/>
            </a:pPr>
            <a:r>
              <a:rPr lang="en-US" sz="4400" b="1" i="0" u="none">
                <a:solidFill>
                  <a:srgbClr val="F16324"/>
                </a:solidFill>
                <a:latin typeface="Arial Narrow"/>
                <a:ea typeface="Arial Narrow"/>
                <a:cs typeface="Arial Narrow"/>
                <a:sym typeface="Arial Narrow"/>
              </a:rPr>
              <a:t>Thank you for joining us!</a:t>
            </a:r>
            <a:br>
              <a:rPr lang="en-US" sz="4400" b="1" i="0" u="none">
                <a:solidFill>
                  <a:srgbClr val="F16324"/>
                </a:solidFill>
                <a:latin typeface="Arial Narrow"/>
                <a:ea typeface="Arial Narrow"/>
                <a:cs typeface="Arial Narrow"/>
                <a:sym typeface="Arial Narrow"/>
              </a:rPr>
            </a:br>
            <a:endParaRPr lang="en-US" sz="4400" b="1" i="0" u="none">
              <a:solidFill>
                <a:srgbClr val="F16324"/>
              </a:solidFill>
              <a:latin typeface="Arial Narrow"/>
              <a:ea typeface="Arial Narrow"/>
              <a:cs typeface="Arial Narrow"/>
              <a:sym typeface="Arial Narrow"/>
            </a:endParaRPr>
          </a:p>
        </p:txBody>
      </p:sp>
      <p:sp>
        <p:nvSpPr>
          <p:cNvPr id="243" name="Shape 243"/>
          <p:cNvSpPr txBox="1"/>
          <p:nvPr/>
        </p:nvSpPr>
        <p:spPr>
          <a:xfrm>
            <a:off x="0" y="-30161"/>
            <a:ext cx="12287249" cy="368299"/>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4" name="Shape 244"/>
          <p:cNvSpPr txBox="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8989"/>
              </a:buClr>
              <a:buSzPct val="25000"/>
              <a:buFont typeface="Arial"/>
              <a:buNone/>
            </a:pPr>
            <a:r>
              <a:rPr lang="en-US" sz="900" b="0" i="0" u="none">
                <a:solidFill>
                  <a:srgbClr val="898989"/>
                </a:solidFill>
                <a:latin typeface="Arial"/>
                <a:ea typeface="Arial"/>
                <a:cs typeface="Arial"/>
                <a:sym typeface="Arial"/>
              </a:rPr>
              <a:t>All rights reserved by the Solve ME/CFS Initiative</a:t>
            </a:r>
          </a:p>
        </p:txBody>
      </p:sp>
      <p:sp>
        <p:nvSpPr>
          <p:cNvPr id="245" name="Shape 245"/>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900" b="0" i="0" u="none">
                <a:solidFill>
                  <a:srgbClr val="898989"/>
                </a:solidFill>
                <a:latin typeface="Arial"/>
                <a:ea typeface="Arial"/>
                <a:cs typeface="Arial"/>
                <a:sym typeface="Arial"/>
              </a:rPr>
              <a:t>18</a:t>
            </a:fld>
            <a:endParaRPr lang="en-US" sz="900" b="0" i="0" u="none">
              <a:solidFill>
                <a:srgbClr val="89898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893762" y="608012"/>
            <a:ext cx="6172199" cy="85725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i="0" u="none" strike="noStrike" cap="none">
                <a:solidFill>
                  <a:srgbClr val="F16324"/>
                </a:solidFill>
                <a:latin typeface="Arial Narrow"/>
                <a:ea typeface="Arial Narrow"/>
                <a:cs typeface="Arial Narrow"/>
                <a:sym typeface="Arial Narrow"/>
              </a:rPr>
              <a:t>About Our Webinars</a:t>
            </a:r>
          </a:p>
        </p:txBody>
      </p:sp>
      <p:sp>
        <p:nvSpPr>
          <p:cNvPr id="107" name="Shape 107"/>
          <p:cNvSpPr txBox="1">
            <a:spLocks noGrp="1"/>
          </p:cNvSpPr>
          <p:nvPr>
            <p:ph type="body" idx="1"/>
          </p:nvPr>
        </p:nvSpPr>
        <p:spPr>
          <a:xfrm>
            <a:off x="1392237" y="1465262"/>
            <a:ext cx="8898000" cy="4745100"/>
          </a:xfrm>
          <a:prstGeom prst="rect">
            <a:avLst/>
          </a:prstGeom>
          <a:noFill/>
          <a:ln>
            <a:noFill/>
          </a:ln>
        </p:spPr>
        <p:txBody>
          <a:bodyPr lIns="91425" tIns="45700" rIns="91425" bIns="45700" anchor="t" anchorCtr="0">
            <a:noAutofit/>
          </a:bodyPr>
          <a:lstStyle/>
          <a:p>
            <a:pPr marL="169862" marR="0" lvl="0" indent="-169862" algn="l" rtl="0">
              <a:lnSpc>
                <a:spcPct val="90000"/>
              </a:lnSpc>
              <a:spcBef>
                <a:spcPts val="0"/>
              </a:spcBef>
              <a:spcAft>
                <a:spcPts val="0"/>
              </a:spcAft>
              <a:buClr>
                <a:srgbClr val="507033"/>
              </a:buClr>
              <a:buSzPct val="100000"/>
              <a:buFont typeface="Arial"/>
              <a:buChar char="•"/>
            </a:pPr>
            <a:r>
              <a:rPr lang="en-US" sz="3200" b="0" i="0" u="none" strike="noStrike" cap="none">
                <a:solidFill>
                  <a:srgbClr val="507033"/>
                </a:solidFill>
                <a:latin typeface="Calibri"/>
                <a:ea typeface="Calibri"/>
                <a:cs typeface="Calibri"/>
                <a:sym typeface="Calibri"/>
              </a:rPr>
              <a:t>Welcome to our ME/CFS Advocacy Week Training!</a:t>
            </a:r>
          </a:p>
          <a:p>
            <a:pPr marL="169862" marR="0" lvl="0" indent="-169862" algn="l" rtl="0">
              <a:lnSpc>
                <a:spcPct val="90000"/>
              </a:lnSpc>
              <a:spcBef>
                <a:spcPts val="1600"/>
              </a:spcBef>
              <a:spcAft>
                <a:spcPts val="0"/>
              </a:spcAft>
              <a:buClr>
                <a:srgbClr val="507033"/>
              </a:buClr>
              <a:buSzPct val="100000"/>
              <a:buFont typeface="Arial"/>
              <a:buChar char="•"/>
            </a:pPr>
            <a:r>
              <a:rPr lang="en-US" sz="3200" b="0" i="0" u="none" strike="noStrike" cap="none">
                <a:solidFill>
                  <a:srgbClr val="507033"/>
                </a:solidFill>
                <a:latin typeface="Calibri"/>
                <a:ea typeface="Calibri"/>
                <a:cs typeface="Calibri"/>
                <a:sym typeface="Calibri"/>
              </a:rPr>
              <a:t>Webinars are recorded, and the recording is made available on our YouTube channels: </a:t>
            </a:r>
          </a:p>
          <a:p>
            <a:pPr marL="169862" marR="0" lvl="0" indent="-169862" algn="l" rtl="0">
              <a:lnSpc>
                <a:spcPct val="90000"/>
              </a:lnSpc>
              <a:spcBef>
                <a:spcPts val="0"/>
              </a:spcBef>
              <a:spcAft>
                <a:spcPts val="0"/>
              </a:spcAft>
              <a:buClr>
                <a:srgbClr val="507033"/>
              </a:buClr>
              <a:buSzPct val="100000"/>
              <a:buFont typeface="Arial"/>
              <a:buChar char="•"/>
            </a:pPr>
            <a:r>
              <a:rPr lang="en-US" sz="3200" b="0" i="0" u="none" strike="noStrike" cap="none">
                <a:solidFill>
                  <a:srgbClr val="507033"/>
                </a:solidFill>
                <a:latin typeface="Calibri"/>
                <a:ea typeface="Calibri"/>
                <a:cs typeface="Calibri"/>
                <a:sym typeface="Calibri"/>
              </a:rPr>
              <a:t>SMCI: </a:t>
            </a:r>
            <a:br>
              <a:rPr lang="en-US" sz="3200" b="0" i="0" u="none" strike="noStrike" cap="none">
                <a:solidFill>
                  <a:srgbClr val="507033"/>
                </a:solidFill>
                <a:latin typeface="Calibri"/>
                <a:ea typeface="Calibri"/>
                <a:cs typeface="Calibri"/>
                <a:sym typeface="Calibri"/>
              </a:rPr>
            </a:br>
            <a:r>
              <a:rPr lang="en-US" sz="3200" b="0" i="0" u="sng" strike="noStrike" cap="none">
                <a:solidFill>
                  <a:schemeClr val="hlink"/>
                </a:solidFill>
                <a:latin typeface="Calibri"/>
                <a:ea typeface="Calibri"/>
                <a:cs typeface="Calibri"/>
                <a:sym typeface="Calibri"/>
                <a:hlinkClick r:id="rId3"/>
              </a:rPr>
              <a:t>http://YouTube.com/SolveCFS</a:t>
            </a:r>
            <a:r>
              <a:rPr lang="en-US" sz="3200" b="0" i="0" u="none" strike="noStrike" cap="none">
                <a:solidFill>
                  <a:srgbClr val="507033"/>
                </a:solidFill>
                <a:latin typeface="Calibri"/>
                <a:ea typeface="Calibri"/>
                <a:cs typeface="Calibri"/>
                <a:sym typeface="Calibri"/>
              </a:rPr>
              <a:t> </a:t>
            </a:r>
          </a:p>
          <a:p>
            <a:pPr marL="169862" marR="0" lvl="0" indent="-169862" algn="l" rtl="0">
              <a:lnSpc>
                <a:spcPct val="90000"/>
              </a:lnSpc>
              <a:spcBef>
                <a:spcPts val="0"/>
              </a:spcBef>
              <a:spcAft>
                <a:spcPts val="0"/>
              </a:spcAft>
              <a:buClr>
                <a:srgbClr val="507033"/>
              </a:buClr>
              <a:buSzPct val="100000"/>
              <a:buFont typeface="Arial"/>
              <a:buChar char="•"/>
            </a:pPr>
            <a:r>
              <a:rPr lang="en-US" sz="3200">
                <a:solidFill>
                  <a:srgbClr val="507033"/>
                </a:solidFill>
              </a:rPr>
              <a:t>MEAction: </a:t>
            </a:r>
            <a:r>
              <a:rPr lang="en-US" sz="3200" b="0" i="0" u="sng" strike="noStrike" cap="none">
                <a:solidFill>
                  <a:schemeClr val="hlink"/>
                </a:solidFill>
                <a:latin typeface="Calibri"/>
                <a:ea typeface="Calibri"/>
                <a:cs typeface="Calibri"/>
                <a:sym typeface="Calibri"/>
                <a:hlinkClick r:id="rId4"/>
              </a:rPr>
              <a:t>https://www.youtube.com/channel/UC2k7yUo-vOLXfsNCl8WSzgg</a:t>
            </a:r>
          </a:p>
        </p:txBody>
      </p:sp>
      <p:sp>
        <p:nvSpPr>
          <p:cNvPr id="108" name="Shape 108"/>
          <p:cNvSpPr txBox="1"/>
          <p:nvPr/>
        </p:nvSpPr>
        <p:spPr>
          <a:xfrm>
            <a:off x="-95250" y="0"/>
            <a:ext cx="12287249" cy="368299"/>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893762" y="608012"/>
            <a:ext cx="6172200" cy="857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i="0" u="none" strike="noStrike" cap="none">
                <a:solidFill>
                  <a:srgbClr val="F16324"/>
                </a:solidFill>
                <a:latin typeface="Arial Narrow"/>
                <a:ea typeface="Arial Narrow"/>
                <a:cs typeface="Arial Narrow"/>
                <a:sym typeface="Arial Narrow"/>
              </a:rPr>
              <a:t>About </a:t>
            </a:r>
            <a:r>
              <a:rPr lang="en-US" sz="4400" b="1">
                <a:solidFill>
                  <a:srgbClr val="F16324"/>
                </a:solidFill>
                <a:latin typeface="Arial Narrow"/>
                <a:ea typeface="Arial Narrow"/>
                <a:cs typeface="Arial Narrow"/>
                <a:sym typeface="Arial Narrow"/>
              </a:rPr>
              <a:t>This </a:t>
            </a:r>
            <a:r>
              <a:rPr lang="en-US" sz="4400" b="1" i="0" u="none" strike="noStrike" cap="none">
                <a:solidFill>
                  <a:srgbClr val="F16324"/>
                </a:solidFill>
                <a:latin typeface="Arial Narrow"/>
                <a:ea typeface="Arial Narrow"/>
                <a:cs typeface="Arial Narrow"/>
                <a:sym typeface="Arial Narrow"/>
              </a:rPr>
              <a:t>Webinar</a:t>
            </a:r>
          </a:p>
        </p:txBody>
      </p:sp>
      <p:sp>
        <p:nvSpPr>
          <p:cNvPr id="114" name="Shape 114"/>
          <p:cNvSpPr txBox="1">
            <a:spLocks noGrp="1"/>
          </p:cNvSpPr>
          <p:nvPr>
            <p:ph type="body" idx="1"/>
          </p:nvPr>
        </p:nvSpPr>
        <p:spPr>
          <a:xfrm>
            <a:off x="1392237" y="1465262"/>
            <a:ext cx="8898000" cy="4745100"/>
          </a:xfrm>
          <a:prstGeom prst="rect">
            <a:avLst/>
          </a:prstGeom>
          <a:noFill/>
          <a:ln>
            <a:noFill/>
          </a:ln>
        </p:spPr>
        <p:txBody>
          <a:bodyPr lIns="91425" tIns="45700" rIns="91425" bIns="45700" anchor="t" anchorCtr="0">
            <a:noAutofit/>
          </a:bodyPr>
          <a:lstStyle/>
          <a:p>
            <a:pPr marL="169862" marR="0" lvl="0" indent="-169862" algn="l" rtl="0">
              <a:lnSpc>
                <a:spcPct val="90000"/>
              </a:lnSpc>
              <a:spcBef>
                <a:spcPts val="0"/>
              </a:spcBef>
              <a:spcAft>
                <a:spcPts val="0"/>
              </a:spcAft>
              <a:buClr>
                <a:srgbClr val="507033"/>
              </a:buClr>
              <a:buSzPct val="100000"/>
              <a:buFont typeface="Arial"/>
              <a:buChar char="•"/>
            </a:pPr>
            <a:r>
              <a:rPr lang="en-US" sz="3200">
                <a:solidFill>
                  <a:srgbClr val="507033"/>
                </a:solidFill>
              </a:rPr>
              <a:t>Please use the question box to ask questions during the presentation</a:t>
            </a:r>
          </a:p>
          <a:p>
            <a:pPr marL="169862" marR="0" lvl="0" indent="-169862" algn="l" rtl="0">
              <a:lnSpc>
                <a:spcPct val="90000"/>
              </a:lnSpc>
              <a:spcBef>
                <a:spcPts val="1600"/>
              </a:spcBef>
              <a:spcAft>
                <a:spcPts val="0"/>
              </a:spcAft>
              <a:buClr>
                <a:srgbClr val="507033"/>
              </a:buClr>
              <a:buSzPct val="100000"/>
              <a:buFont typeface="Arial"/>
              <a:buChar char="•"/>
            </a:pPr>
            <a:r>
              <a:rPr lang="en-US" sz="3200">
                <a:solidFill>
                  <a:srgbClr val="507033"/>
                </a:solidFill>
              </a:rPr>
              <a:t>There will be Q&amp;A at the end of the presentation</a:t>
            </a:r>
          </a:p>
          <a:p>
            <a:pPr marL="169862" marR="0" lvl="0" indent="-169862" algn="l" rtl="0">
              <a:lnSpc>
                <a:spcPct val="90000"/>
              </a:lnSpc>
              <a:spcBef>
                <a:spcPts val="1600"/>
              </a:spcBef>
              <a:spcAft>
                <a:spcPts val="0"/>
              </a:spcAft>
              <a:buClr>
                <a:srgbClr val="507033"/>
              </a:buClr>
              <a:buSzPct val="100000"/>
              <a:buFont typeface="Arial"/>
              <a:buChar char="•"/>
            </a:pPr>
            <a:r>
              <a:rPr lang="en-US" sz="3200">
                <a:solidFill>
                  <a:srgbClr val="507033"/>
                </a:solidFill>
              </a:rPr>
              <a:t>Use the “Raise Hand” button during the Q&amp;A to get in line to ask a question</a:t>
            </a:r>
          </a:p>
          <a:p>
            <a:pPr marL="169862" marR="0" lvl="0" indent="-169862" algn="l" rtl="0">
              <a:lnSpc>
                <a:spcPct val="90000"/>
              </a:lnSpc>
              <a:spcBef>
                <a:spcPts val="0"/>
              </a:spcBef>
              <a:spcAft>
                <a:spcPts val="0"/>
              </a:spcAft>
              <a:buClr>
                <a:srgbClr val="507033"/>
              </a:buClr>
              <a:buSzPct val="100000"/>
              <a:buFont typeface="Arial"/>
              <a:buChar char="•"/>
            </a:pPr>
            <a:r>
              <a:rPr lang="en-US" sz="3200">
                <a:solidFill>
                  <a:srgbClr val="507033"/>
                </a:solidFill>
              </a:rPr>
              <a:t>One speaker at a time - Our organizers will unmute individuals for questions</a:t>
            </a:r>
          </a:p>
          <a:p>
            <a:pPr marL="0" marR="0" lvl="0" indent="0" algn="l" rtl="0">
              <a:lnSpc>
                <a:spcPct val="90000"/>
              </a:lnSpc>
              <a:spcBef>
                <a:spcPts val="0"/>
              </a:spcBef>
              <a:spcAft>
                <a:spcPts val="0"/>
              </a:spcAft>
              <a:buNone/>
            </a:pPr>
            <a:endParaRPr/>
          </a:p>
        </p:txBody>
      </p:sp>
      <p:sp>
        <p:nvSpPr>
          <p:cNvPr id="115" name="Shape 115"/>
          <p:cNvSpPr txBox="1"/>
          <p:nvPr/>
        </p:nvSpPr>
        <p:spPr>
          <a:xfrm>
            <a:off x="-95250" y="0"/>
            <a:ext cx="12287100" cy="368400"/>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1593850" y="3073400"/>
            <a:ext cx="8693100" cy="189870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F16324"/>
              </a:buClr>
              <a:buSzPct val="25000"/>
              <a:buFont typeface="Arial Narrow"/>
              <a:buNone/>
            </a:pPr>
            <a:r>
              <a:rPr lang="en-US" sz="4400" b="1" i="0" u="none">
                <a:solidFill>
                  <a:srgbClr val="F16324"/>
                </a:solidFill>
                <a:latin typeface="Arial Narrow"/>
                <a:ea typeface="Arial Narrow"/>
                <a:cs typeface="Arial Narrow"/>
                <a:sym typeface="Arial Narrow"/>
              </a:rPr>
              <a:t>How to plan your local advocacy: District Meetings</a:t>
            </a:r>
          </a:p>
        </p:txBody>
      </p:sp>
      <p:pic>
        <p:nvPicPr>
          <p:cNvPr id="121" name="Shape 121"/>
          <p:cNvPicPr preferRelativeResize="0"/>
          <p:nvPr/>
        </p:nvPicPr>
        <p:blipFill rotWithShape="1">
          <a:blip r:embed="rId3">
            <a:alphaModFix/>
          </a:blip>
          <a:srcRect/>
          <a:stretch/>
        </p:blipFill>
        <p:spPr>
          <a:xfrm>
            <a:off x="365125" y="508000"/>
            <a:ext cx="5808600" cy="1214400"/>
          </a:xfrm>
          <a:prstGeom prst="rect">
            <a:avLst/>
          </a:prstGeom>
          <a:noFill/>
          <a:ln>
            <a:noFill/>
          </a:ln>
        </p:spPr>
      </p:pic>
      <p:sp>
        <p:nvSpPr>
          <p:cNvPr id="122" name="Shape 122"/>
          <p:cNvSpPr txBox="1"/>
          <p:nvPr/>
        </p:nvSpPr>
        <p:spPr>
          <a:xfrm>
            <a:off x="185737" y="2374900"/>
            <a:ext cx="11579100" cy="412800"/>
          </a:xfrm>
          <a:prstGeom prst="rect">
            <a:avLst/>
          </a:prstGeom>
          <a:noFill/>
          <a:ln>
            <a:noFill/>
          </a:ln>
        </p:spPr>
        <p:txBody>
          <a:bodyPr lIns="91425" tIns="45700" rIns="91425" bIns="45700" anchor="t" anchorCtr="0">
            <a:noAutofit/>
          </a:bodyPr>
          <a:lstStyle/>
          <a:p>
            <a:pPr marL="342900" marR="0" lvl="0" indent="-342900" algn="ctr" rtl="0">
              <a:lnSpc>
                <a:spcPct val="80000"/>
              </a:lnSpc>
              <a:spcBef>
                <a:spcPts val="0"/>
              </a:spcBef>
              <a:spcAft>
                <a:spcPts val="0"/>
              </a:spcAft>
              <a:buClr>
                <a:srgbClr val="606060"/>
              </a:buClr>
              <a:buSzPct val="25000"/>
              <a:buFont typeface="Arial Narrow"/>
              <a:buNone/>
            </a:pPr>
            <a:r>
              <a:rPr lang="en-US" sz="2800" b="1" i="0" u="none">
                <a:solidFill>
                  <a:srgbClr val="606060"/>
                </a:solidFill>
                <a:latin typeface="Arial Narrow"/>
                <a:ea typeface="Arial Narrow"/>
                <a:cs typeface="Arial Narrow"/>
                <a:sym typeface="Arial Narrow"/>
              </a:rPr>
              <a:t>ME/CFS Advocacy Week </a:t>
            </a:r>
            <a:r>
              <a:rPr lang="en-US" sz="2800" b="0" i="0" u="none">
                <a:solidFill>
                  <a:srgbClr val="606060"/>
                </a:solidFill>
                <a:latin typeface="Arial Narrow"/>
                <a:ea typeface="Arial Narrow"/>
                <a:cs typeface="Arial Narrow"/>
                <a:sym typeface="Arial Narrow"/>
              </a:rPr>
              <a:t>|</a:t>
            </a:r>
            <a:r>
              <a:rPr lang="en-US" sz="2800" b="1" i="0" u="none">
                <a:solidFill>
                  <a:srgbClr val="606060"/>
                </a:solidFill>
                <a:latin typeface="Arial Narrow"/>
                <a:ea typeface="Arial Narrow"/>
                <a:cs typeface="Arial Narrow"/>
                <a:sym typeface="Arial Narrow"/>
              </a:rPr>
              <a:t> </a:t>
            </a:r>
            <a:r>
              <a:rPr lang="en-US" sz="2800">
                <a:solidFill>
                  <a:srgbClr val="606060"/>
                </a:solidFill>
                <a:latin typeface="Arial Narrow"/>
                <a:ea typeface="Arial Narrow"/>
                <a:cs typeface="Arial Narrow"/>
                <a:sym typeface="Arial Narrow"/>
              </a:rPr>
              <a:t>Wednes</a:t>
            </a:r>
            <a:r>
              <a:rPr lang="en-US" sz="2800" b="0" i="0" u="none">
                <a:solidFill>
                  <a:srgbClr val="606060"/>
                </a:solidFill>
                <a:latin typeface="Arial Narrow"/>
                <a:ea typeface="Arial Narrow"/>
                <a:cs typeface="Arial Narrow"/>
                <a:sym typeface="Arial Narrow"/>
              </a:rPr>
              <a:t>day, April </a:t>
            </a:r>
            <a:r>
              <a:rPr lang="en-US" sz="2800">
                <a:solidFill>
                  <a:srgbClr val="606060"/>
                </a:solidFill>
                <a:latin typeface="Arial Narrow"/>
                <a:ea typeface="Arial Narrow"/>
                <a:cs typeface="Arial Narrow"/>
                <a:sym typeface="Arial Narrow"/>
              </a:rPr>
              <a:t>19</a:t>
            </a:r>
            <a:r>
              <a:rPr lang="en-US" sz="2800" b="0" i="0" u="none">
                <a:solidFill>
                  <a:srgbClr val="606060"/>
                </a:solidFill>
                <a:latin typeface="Arial Narrow"/>
                <a:ea typeface="Arial Narrow"/>
                <a:cs typeface="Arial Narrow"/>
                <a:sym typeface="Arial Narrow"/>
              </a:rPr>
              <a:t>, 2017 | 1PM ET / 10</a:t>
            </a:r>
            <a:r>
              <a:rPr lang="en-US" sz="2800">
                <a:solidFill>
                  <a:srgbClr val="606060"/>
                </a:solidFill>
                <a:latin typeface="Arial Narrow"/>
                <a:ea typeface="Arial Narrow"/>
                <a:cs typeface="Arial Narrow"/>
                <a:sym typeface="Arial Narrow"/>
              </a:rPr>
              <a:t>A</a:t>
            </a:r>
            <a:r>
              <a:rPr lang="en-US" sz="2800" b="0" i="0" u="none">
                <a:solidFill>
                  <a:srgbClr val="606060"/>
                </a:solidFill>
                <a:latin typeface="Arial Narrow"/>
                <a:ea typeface="Arial Narrow"/>
                <a:cs typeface="Arial Narrow"/>
                <a:sym typeface="Arial Narrow"/>
              </a:rPr>
              <a:t>M P</a:t>
            </a:r>
            <a:r>
              <a:rPr lang="en-US" sz="2800">
                <a:solidFill>
                  <a:srgbClr val="606060"/>
                </a:solidFill>
                <a:latin typeface="Arial Narrow"/>
                <a:ea typeface="Arial Narrow"/>
                <a:cs typeface="Arial Narrow"/>
                <a:sym typeface="Arial Narrow"/>
              </a:rPr>
              <a:t>T</a:t>
            </a:r>
          </a:p>
        </p:txBody>
      </p:sp>
      <p:sp>
        <p:nvSpPr>
          <p:cNvPr id="123" name="Shape 123"/>
          <p:cNvSpPr txBox="1"/>
          <p:nvPr/>
        </p:nvSpPr>
        <p:spPr>
          <a:xfrm>
            <a:off x="2357425" y="4530725"/>
            <a:ext cx="6618000" cy="1438200"/>
          </a:xfrm>
          <a:prstGeom prst="rect">
            <a:avLst/>
          </a:prstGeom>
          <a:noFill/>
          <a:ln>
            <a:noFill/>
          </a:ln>
        </p:spPr>
        <p:txBody>
          <a:bodyPr lIns="68575" tIns="34275" rIns="68575" bIns="34275" anchor="t" anchorCtr="0">
            <a:noAutofit/>
          </a:bodyPr>
          <a:lstStyle/>
          <a:p>
            <a:pPr lvl="0" algn="ctr" rtl="0">
              <a:lnSpc>
                <a:spcPct val="90000"/>
              </a:lnSpc>
              <a:spcBef>
                <a:spcPts val="0"/>
              </a:spcBef>
              <a:buClr>
                <a:schemeClr val="dk1"/>
              </a:buClr>
              <a:buSzPct val="25000"/>
              <a:buFont typeface="Arial Narrow"/>
              <a:buNone/>
            </a:pPr>
            <a:r>
              <a:rPr lang="en-US" sz="3600" b="1">
                <a:solidFill>
                  <a:schemeClr val="dk1"/>
                </a:solidFill>
                <a:latin typeface="Arial Narrow"/>
                <a:ea typeface="Arial Narrow"/>
                <a:cs typeface="Arial Narrow"/>
                <a:sym typeface="Arial Narrow"/>
              </a:rPr>
              <a:t>Emily Taylor | </a:t>
            </a:r>
            <a:r>
              <a:rPr lang="en-US" sz="3600" b="1">
                <a:latin typeface="Arial Narrow"/>
                <a:ea typeface="Arial Narrow"/>
                <a:cs typeface="Arial Narrow"/>
                <a:sym typeface="Arial Narrow"/>
              </a:rPr>
              <a:t>Gail</a:t>
            </a:r>
            <a:r>
              <a:rPr lang="en-US" sz="3600" b="1" i="0" u="none">
                <a:solidFill>
                  <a:srgbClr val="000000"/>
                </a:solidFill>
                <a:latin typeface="Arial Narrow"/>
                <a:ea typeface="Arial Narrow"/>
                <a:cs typeface="Arial Narrow"/>
                <a:sym typeface="Arial Narrow"/>
              </a:rPr>
              <a:t> </a:t>
            </a:r>
            <a:r>
              <a:rPr lang="en-US" sz="3600" b="1">
                <a:latin typeface="Arial Narrow"/>
                <a:ea typeface="Arial Narrow"/>
                <a:cs typeface="Arial Narrow"/>
                <a:sym typeface="Arial Narrow"/>
              </a:rPr>
              <a:t>Cooper</a:t>
            </a:r>
          </a:p>
          <a:p>
            <a:pPr marL="0" marR="0" lvl="0" indent="0" algn="ctr" rtl="0">
              <a:lnSpc>
                <a:spcPct val="90000"/>
              </a:lnSpc>
              <a:spcBef>
                <a:spcPts val="560"/>
              </a:spcBef>
              <a:spcAft>
                <a:spcPts val="0"/>
              </a:spcAft>
              <a:buClr>
                <a:srgbClr val="000000"/>
              </a:buClr>
              <a:buSzPct val="25000"/>
              <a:buFont typeface="Arial Narrow"/>
              <a:buNone/>
            </a:pPr>
            <a:r>
              <a:rPr lang="en-US" sz="2800">
                <a:latin typeface="Arial Narrow"/>
                <a:ea typeface="Arial Narrow"/>
                <a:cs typeface="Arial Narrow"/>
                <a:sym typeface="Arial Narrow"/>
              </a:rPr>
              <a:t>          SMCI | #MEAction</a:t>
            </a:r>
            <a:r>
              <a:rPr lang="en-US" sz="1500" b="0" i="0" u="none">
                <a:solidFill>
                  <a:srgbClr val="000000"/>
                </a:solidFill>
                <a:latin typeface="Arial Narrow"/>
                <a:ea typeface="Arial Narrow"/>
                <a:cs typeface="Arial Narrow"/>
                <a:sym typeface="Arial Narrow"/>
              </a:rPr>
              <a:t/>
            </a:r>
            <a:br>
              <a:rPr lang="en-US" sz="1500" b="0" i="0" u="none">
                <a:solidFill>
                  <a:srgbClr val="000000"/>
                </a:solidFill>
                <a:latin typeface="Arial Narrow"/>
                <a:ea typeface="Arial Narrow"/>
                <a:cs typeface="Arial Narrow"/>
                <a:sym typeface="Arial Narrow"/>
              </a:rPr>
            </a:br>
            <a:r>
              <a:rPr lang="en-US" sz="1500" b="0" i="0" u="none">
                <a:solidFill>
                  <a:srgbClr val="000000"/>
                </a:solidFill>
                <a:latin typeface="Arial Narrow"/>
                <a:ea typeface="Arial Narrow"/>
                <a:cs typeface="Arial Narrow"/>
                <a:sym typeface="Arial Narrow"/>
              </a:rPr>
              <a:t/>
            </a:r>
            <a:br>
              <a:rPr lang="en-US" sz="1500" b="0" i="0" u="none">
                <a:solidFill>
                  <a:srgbClr val="000000"/>
                </a:solidFill>
                <a:latin typeface="Arial Narrow"/>
                <a:ea typeface="Arial Narrow"/>
                <a:cs typeface="Arial Narrow"/>
                <a:sym typeface="Arial Narrow"/>
              </a:rPr>
            </a:br>
            <a:endParaRPr lang="en-US" sz="1500" b="0" i="0" u="none">
              <a:solidFill>
                <a:srgbClr val="000000"/>
              </a:solidFill>
              <a:latin typeface="Arial Narrow"/>
              <a:ea typeface="Arial Narrow"/>
              <a:cs typeface="Arial Narrow"/>
              <a:sym typeface="Arial Narrow"/>
            </a:endParaRPr>
          </a:p>
        </p:txBody>
      </p:sp>
      <p:sp>
        <p:nvSpPr>
          <p:cNvPr id="124" name="Shape 124"/>
          <p:cNvSpPr txBox="1"/>
          <p:nvPr/>
        </p:nvSpPr>
        <p:spPr>
          <a:xfrm>
            <a:off x="0" y="-30161"/>
            <a:ext cx="12287100" cy="368400"/>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5" name="Shape 125"/>
          <p:cNvSpPr txBox="1"/>
          <p:nvPr/>
        </p:nvSpPr>
        <p:spPr>
          <a:xfrm>
            <a:off x="3049474" y="6356350"/>
            <a:ext cx="5103900" cy="365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8989"/>
              </a:buClr>
              <a:buSzPct val="25000"/>
              <a:buFont typeface="Arial Narrow"/>
              <a:buNone/>
            </a:pPr>
            <a:r>
              <a:rPr lang="en-US" sz="1600" b="1" i="0" u="none">
                <a:solidFill>
                  <a:srgbClr val="898989"/>
                </a:solidFill>
                <a:latin typeface="Arial Narrow"/>
                <a:ea typeface="Arial Narrow"/>
                <a:cs typeface="Arial Narrow"/>
                <a:sym typeface="Arial Narrow"/>
              </a:rPr>
              <a:t>All rights reserved by the Solve ME/CFS Initiative and </a:t>
            </a:r>
            <a:r>
              <a:rPr lang="en-US" sz="1600" b="1">
                <a:solidFill>
                  <a:srgbClr val="898989"/>
                </a:solidFill>
                <a:latin typeface="Arial Narrow"/>
                <a:ea typeface="Arial Narrow"/>
                <a:cs typeface="Arial Narrow"/>
                <a:sym typeface="Arial Narrow"/>
              </a:rPr>
              <a:t>the Myalgic Encephalomyelitis Action Network</a:t>
            </a:r>
          </a:p>
        </p:txBody>
      </p:sp>
      <p:pic>
        <p:nvPicPr>
          <p:cNvPr id="126" name="Shape 126"/>
          <p:cNvPicPr preferRelativeResize="0"/>
          <p:nvPr/>
        </p:nvPicPr>
        <p:blipFill rotWithShape="1">
          <a:blip r:embed="rId4">
            <a:alphaModFix/>
          </a:blip>
          <a:srcRect/>
          <a:stretch/>
        </p:blipFill>
        <p:spPr>
          <a:xfrm>
            <a:off x="10088561" y="431800"/>
            <a:ext cx="1676400" cy="1676400"/>
          </a:xfrm>
          <a:prstGeom prst="rect">
            <a:avLst/>
          </a:prstGeom>
          <a:noFill/>
          <a:ln>
            <a:noFill/>
          </a:ln>
        </p:spPr>
      </p:pic>
      <p:pic>
        <p:nvPicPr>
          <p:cNvPr id="127" name="Shape 127" descr="http://solvecfs.org/wp-content/uploads/2016/08/Emily-circle-2.png"/>
          <p:cNvPicPr preferRelativeResize="0"/>
          <p:nvPr/>
        </p:nvPicPr>
        <p:blipFill rotWithShape="1">
          <a:blip r:embed="rId5">
            <a:alphaModFix/>
          </a:blip>
          <a:srcRect/>
          <a:stretch/>
        </p:blipFill>
        <p:spPr>
          <a:xfrm>
            <a:off x="0" y="3728262"/>
            <a:ext cx="3043200" cy="3043200"/>
          </a:xfrm>
          <a:prstGeom prst="rect">
            <a:avLst/>
          </a:prstGeom>
          <a:noFill/>
          <a:ln>
            <a:noFill/>
          </a:ln>
        </p:spPr>
      </p:pic>
      <p:pic>
        <p:nvPicPr>
          <p:cNvPr id="128" name="Shape 128"/>
          <p:cNvPicPr preferRelativeResize="0"/>
          <p:nvPr/>
        </p:nvPicPr>
        <p:blipFill rotWithShape="1">
          <a:blip r:embed="rId6">
            <a:alphaModFix/>
          </a:blip>
          <a:srcRect t="19159"/>
          <a:stretch/>
        </p:blipFill>
        <p:spPr>
          <a:xfrm>
            <a:off x="8912149" y="4061524"/>
            <a:ext cx="3290275" cy="2659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538162" y="446087"/>
            <a:ext cx="6172199" cy="85725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i="0" u="none" strike="noStrike" cap="none">
                <a:solidFill>
                  <a:srgbClr val="F16324"/>
                </a:solidFill>
                <a:latin typeface="Arial Narrow"/>
                <a:ea typeface="Arial Narrow"/>
                <a:cs typeface="Arial Narrow"/>
                <a:sym typeface="Arial Narrow"/>
              </a:rPr>
              <a:t>Save the Dates!</a:t>
            </a:r>
          </a:p>
        </p:txBody>
      </p:sp>
      <p:sp>
        <p:nvSpPr>
          <p:cNvPr id="134" name="Shape 134"/>
          <p:cNvSpPr txBox="1">
            <a:spLocks noGrp="1"/>
          </p:cNvSpPr>
          <p:nvPr>
            <p:ph type="body" idx="1"/>
          </p:nvPr>
        </p:nvSpPr>
        <p:spPr>
          <a:xfrm>
            <a:off x="538162" y="1303337"/>
            <a:ext cx="9752012" cy="5165724"/>
          </a:xfrm>
          <a:prstGeom prst="rect">
            <a:avLst/>
          </a:prstGeom>
          <a:noFill/>
          <a:ln>
            <a:noFill/>
          </a:ln>
        </p:spPr>
        <p:txBody>
          <a:bodyPr lIns="91425" tIns="45700" rIns="91425" bIns="45700" anchor="t" anchorCtr="0">
            <a:noAutofit/>
          </a:bodyPr>
          <a:lstStyle/>
          <a:p>
            <a:pPr marL="169862" marR="0" lvl="0" indent="-169862" algn="l" rtl="0">
              <a:lnSpc>
                <a:spcPct val="90000"/>
              </a:lnSpc>
              <a:spcBef>
                <a:spcPts val="0"/>
              </a:spcBef>
              <a:spcAft>
                <a:spcPts val="0"/>
              </a:spcAft>
              <a:buClr>
                <a:srgbClr val="507033"/>
              </a:buClr>
              <a:buSzPct val="100000"/>
              <a:buFont typeface="Arial"/>
              <a:buChar char="•"/>
            </a:pPr>
            <a:r>
              <a:rPr lang="en-US" sz="3200" b="0" i="0" u="none" strike="noStrike" cap="none">
                <a:solidFill>
                  <a:srgbClr val="507033"/>
                </a:solidFill>
                <a:latin typeface="Calibri"/>
                <a:ea typeface="Calibri"/>
                <a:cs typeface="Calibri"/>
                <a:sym typeface="Calibri"/>
              </a:rPr>
              <a:t>Thursday, May 8 - 11: </a:t>
            </a:r>
            <a:r>
              <a:rPr lang="en-US" sz="3200" b="1" i="0" u="none" strike="noStrike" cap="none">
                <a:solidFill>
                  <a:srgbClr val="507033"/>
                </a:solidFill>
                <a:latin typeface="Calibri"/>
                <a:ea typeface="Calibri"/>
                <a:cs typeface="Calibri"/>
                <a:sym typeface="Calibri"/>
              </a:rPr>
              <a:t>District Advocacy Week</a:t>
            </a:r>
          </a:p>
          <a:p>
            <a:pPr marL="169862" marR="0" lvl="0" indent="-169862" algn="l" rtl="0">
              <a:lnSpc>
                <a:spcPct val="90000"/>
              </a:lnSpc>
              <a:spcBef>
                <a:spcPts val="1600"/>
              </a:spcBef>
              <a:spcAft>
                <a:spcPts val="0"/>
              </a:spcAft>
              <a:buClr>
                <a:srgbClr val="507033"/>
              </a:buClr>
              <a:buSzPct val="100000"/>
              <a:buFont typeface="Arial"/>
              <a:buChar char="•"/>
            </a:pPr>
            <a:r>
              <a:rPr lang="en-US" sz="3200">
                <a:solidFill>
                  <a:srgbClr val="507033"/>
                </a:solidFill>
              </a:rPr>
              <a:t>Need to be scheduled meetings </a:t>
            </a:r>
            <a:r>
              <a:rPr lang="en-US" sz="3200" u="sng">
                <a:solidFill>
                  <a:srgbClr val="507033"/>
                </a:solidFill>
              </a:rPr>
              <a:t>NOW</a:t>
            </a:r>
            <a:r>
              <a:rPr lang="en-US" sz="3200">
                <a:solidFill>
                  <a:srgbClr val="507033"/>
                </a:solidFill>
              </a:rPr>
              <a:t>.</a:t>
            </a:r>
          </a:p>
          <a:p>
            <a:pPr marL="169862" marR="0" lvl="0" indent="-169862" algn="l" rtl="0">
              <a:lnSpc>
                <a:spcPct val="90000"/>
              </a:lnSpc>
              <a:spcBef>
                <a:spcPts val="1600"/>
              </a:spcBef>
              <a:spcAft>
                <a:spcPts val="0"/>
              </a:spcAft>
              <a:buClr>
                <a:srgbClr val="507033"/>
              </a:buClr>
              <a:buSzPct val="100000"/>
              <a:buFont typeface="Arial"/>
              <a:buChar char="•"/>
            </a:pPr>
            <a:r>
              <a:rPr lang="en-US" sz="3200">
                <a:solidFill>
                  <a:srgbClr val="507033"/>
                </a:solidFill>
              </a:rPr>
              <a:t>This webinar covers </a:t>
            </a:r>
            <a:r>
              <a:rPr lang="en-US" sz="3200" u="sng">
                <a:solidFill>
                  <a:srgbClr val="507033"/>
                </a:solidFill>
              </a:rPr>
              <a:t>HOW TO MAKE</a:t>
            </a:r>
            <a:r>
              <a:rPr lang="en-US" sz="3200">
                <a:solidFill>
                  <a:srgbClr val="507033"/>
                </a:solidFill>
              </a:rPr>
              <a:t> a meeting request. </a:t>
            </a:r>
          </a:p>
          <a:p>
            <a:pPr marL="169862" marR="0" lvl="0" indent="-169862" algn="l" rtl="0">
              <a:lnSpc>
                <a:spcPct val="90000"/>
              </a:lnSpc>
              <a:spcBef>
                <a:spcPts val="1600"/>
              </a:spcBef>
              <a:spcAft>
                <a:spcPts val="0"/>
              </a:spcAft>
              <a:buClr>
                <a:srgbClr val="507033"/>
              </a:buClr>
              <a:buSzPct val="100000"/>
              <a:buFont typeface="Arial"/>
              <a:buChar char="•"/>
            </a:pPr>
            <a:r>
              <a:rPr lang="en-US" sz="3200">
                <a:solidFill>
                  <a:srgbClr val="507033"/>
                </a:solidFill>
              </a:rPr>
              <a:t>Next webinar will cover </a:t>
            </a:r>
            <a:r>
              <a:rPr lang="en-US" sz="3200" u="sng">
                <a:solidFill>
                  <a:srgbClr val="507033"/>
                </a:solidFill>
              </a:rPr>
              <a:t>HOW TO CONDUCT</a:t>
            </a:r>
            <a:r>
              <a:rPr lang="en-US" sz="3200">
                <a:solidFill>
                  <a:srgbClr val="507033"/>
                </a:solidFill>
              </a:rPr>
              <a:t> a meeting</a:t>
            </a:r>
          </a:p>
          <a:p>
            <a:pPr marR="0" lvl="2" indent="647700" algn="l" rtl="0">
              <a:lnSpc>
                <a:spcPct val="90000"/>
              </a:lnSpc>
              <a:spcBef>
                <a:spcPts val="1600"/>
              </a:spcBef>
              <a:spcAft>
                <a:spcPts val="0"/>
              </a:spcAft>
              <a:buClr>
                <a:srgbClr val="507033"/>
              </a:buClr>
              <a:buSzPct val="100000"/>
              <a:buFont typeface="Arial"/>
              <a:buChar char="•"/>
            </a:pPr>
            <a:r>
              <a:rPr lang="en-US" sz="3200">
                <a:solidFill>
                  <a:srgbClr val="507033"/>
                </a:solidFill>
              </a:rPr>
              <a:t>Wednesday May 3</a:t>
            </a:r>
          </a:p>
        </p:txBody>
      </p:sp>
      <p:sp>
        <p:nvSpPr>
          <p:cNvPr id="135" name="Shape 135"/>
          <p:cNvSpPr txBox="1"/>
          <p:nvPr/>
        </p:nvSpPr>
        <p:spPr>
          <a:xfrm>
            <a:off x="-95250" y="0"/>
            <a:ext cx="12287249" cy="368299"/>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a:stretch/>
        </p:blipFill>
        <p:spPr>
          <a:xfrm>
            <a:off x="3027361" y="635000"/>
            <a:ext cx="6124574" cy="2114550"/>
          </a:xfrm>
          <a:prstGeom prst="rect">
            <a:avLst/>
          </a:prstGeom>
          <a:noFill/>
          <a:ln>
            <a:noFill/>
          </a:ln>
        </p:spPr>
      </p:pic>
      <p:sp>
        <p:nvSpPr>
          <p:cNvPr id="141" name="Shape 141"/>
          <p:cNvSpPr txBox="1">
            <a:spLocks noGrp="1"/>
          </p:cNvSpPr>
          <p:nvPr>
            <p:ph type="title"/>
          </p:nvPr>
        </p:nvSpPr>
        <p:spPr>
          <a:xfrm>
            <a:off x="831850" y="804862"/>
            <a:ext cx="10515599" cy="2852737"/>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F16324"/>
              </a:buClr>
              <a:buSzPct val="25000"/>
              <a:buFont typeface="Arial Narrow"/>
              <a:buNone/>
            </a:pPr>
            <a:r>
              <a:rPr lang="en-US" sz="3600" b="1" i="0" u="none" strike="noStrike" cap="none">
                <a:solidFill>
                  <a:srgbClr val="F16324"/>
                </a:solidFill>
                <a:latin typeface="Arial Narrow"/>
                <a:ea typeface="Arial Narrow"/>
                <a:cs typeface="Arial Narrow"/>
                <a:sym typeface="Arial Narrow"/>
              </a:rPr>
              <a:t>the act or process of supporting a cause or proposal :  the act or process of advocating</a:t>
            </a:r>
          </a:p>
        </p:txBody>
      </p:sp>
      <p:sp>
        <p:nvSpPr>
          <p:cNvPr id="142" name="Shape 142"/>
          <p:cNvSpPr txBox="1">
            <a:spLocks noGrp="1"/>
          </p:cNvSpPr>
          <p:nvPr>
            <p:ph type="body" idx="1"/>
          </p:nvPr>
        </p:nvSpPr>
        <p:spPr>
          <a:xfrm>
            <a:off x="831850" y="3971925"/>
            <a:ext cx="10515599" cy="2071686"/>
          </a:xfrm>
          <a:prstGeom prst="rect">
            <a:avLst/>
          </a:prstGeom>
          <a:noFill/>
          <a:ln>
            <a:noFill/>
          </a:ln>
        </p:spPr>
        <p:txBody>
          <a:bodyPr lIns="91425" tIns="45700" rIns="91425" bIns="45700" anchor="t" anchorCtr="0">
            <a:noAutofit/>
          </a:bodyPr>
          <a:lstStyle/>
          <a:p>
            <a:pPr marL="285750" marR="0" lvl="0" indent="-285750" algn="l" rtl="0">
              <a:lnSpc>
                <a:spcPct val="90000"/>
              </a:lnSpc>
              <a:spcBef>
                <a:spcPts val="0"/>
              </a:spcBef>
              <a:spcAft>
                <a:spcPts val="0"/>
              </a:spcAft>
              <a:buClr>
                <a:srgbClr val="507033"/>
              </a:buClr>
              <a:buSzPct val="100000"/>
              <a:buFont typeface="Arial"/>
              <a:buChar char="•"/>
            </a:pPr>
            <a:r>
              <a:rPr lang="en-US" sz="2400" b="1" i="0" u="none" strike="noStrike" cap="none">
                <a:solidFill>
                  <a:srgbClr val="507033"/>
                </a:solidFill>
                <a:latin typeface="Calibri"/>
                <a:ea typeface="Calibri"/>
                <a:cs typeface="Calibri"/>
                <a:sym typeface="Calibri"/>
              </a:rPr>
              <a:t>General information about ME/CFS Advocacy Week</a:t>
            </a:r>
          </a:p>
          <a:p>
            <a:pPr marL="285750" marR="0" lvl="0" indent="-285750" algn="l" rtl="0">
              <a:lnSpc>
                <a:spcPct val="90000"/>
              </a:lnSpc>
              <a:spcBef>
                <a:spcPts val="700"/>
              </a:spcBef>
              <a:spcAft>
                <a:spcPts val="0"/>
              </a:spcAft>
              <a:buClr>
                <a:srgbClr val="507033"/>
              </a:buClr>
              <a:buSzPct val="100000"/>
              <a:buFont typeface="Arial"/>
              <a:buChar char="•"/>
            </a:pPr>
            <a:r>
              <a:rPr lang="en-US" sz="2400" b="1" i="0" u="none" strike="noStrike" cap="none">
                <a:solidFill>
                  <a:srgbClr val="507033"/>
                </a:solidFill>
                <a:latin typeface="Calibri"/>
                <a:ea typeface="Calibri"/>
                <a:cs typeface="Calibri"/>
                <a:sym typeface="Calibri"/>
              </a:rPr>
              <a:t>District Actions May 8 – May 11</a:t>
            </a:r>
          </a:p>
          <a:p>
            <a:pPr marL="285750" marR="0" lvl="0" indent="-285750" algn="l" rtl="0">
              <a:lnSpc>
                <a:spcPct val="90000"/>
              </a:lnSpc>
              <a:spcBef>
                <a:spcPts val="700"/>
              </a:spcBef>
              <a:spcAft>
                <a:spcPts val="0"/>
              </a:spcAft>
              <a:buClr>
                <a:srgbClr val="507033"/>
              </a:buClr>
              <a:buSzPct val="100000"/>
              <a:buFont typeface="Arial"/>
              <a:buChar char="•"/>
            </a:pPr>
            <a:r>
              <a:rPr lang="en-US" sz="2400" b="1" i="0" u="none" strike="noStrike" cap="none">
                <a:solidFill>
                  <a:srgbClr val="507033"/>
                </a:solidFill>
                <a:latin typeface="Calibri"/>
                <a:ea typeface="Calibri"/>
                <a:cs typeface="Calibri"/>
                <a:sym typeface="Calibri"/>
              </a:rPr>
              <a:t>Schedule a meeting</a:t>
            </a:r>
          </a:p>
          <a:p>
            <a:pPr marL="285750" marR="0" lvl="0" indent="-285750" algn="l" rtl="0">
              <a:lnSpc>
                <a:spcPct val="90000"/>
              </a:lnSpc>
              <a:spcBef>
                <a:spcPts val="700"/>
              </a:spcBef>
              <a:spcAft>
                <a:spcPts val="0"/>
              </a:spcAft>
              <a:buClr>
                <a:srgbClr val="507033"/>
              </a:buClr>
              <a:buSzPct val="100000"/>
              <a:buFont typeface="Arial"/>
              <a:buChar char="•"/>
            </a:pPr>
            <a:r>
              <a:rPr lang="en-US" sz="2400" b="1" i="0" u="none" strike="noStrike" cap="none">
                <a:solidFill>
                  <a:srgbClr val="507033"/>
                </a:solidFill>
                <a:latin typeface="Calibri"/>
                <a:ea typeface="Calibri"/>
                <a:cs typeface="Calibri"/>
                <a:sym typeface="Calibri"/>
              </a:rPr>
              <a:t>Prepare for your meeting</a:t>
            </a:r>
          </a:p>
          <a:p>
            <a:pPr marL="285750" marR="0" lvl="0" indent="-285750" algn="l" rtl="0">
              <a:lnSpc>
                <a:spcPct val="90000"/>
              </a:lnSpc>
              <a:spcBef>
                <a:spcPts val="700"/>
              </a:spcBef>
              <a:spcAft>
                <a:spcPts val="0"/>
              </a:spcAft>
              <a:buClr>
                <a:srgbClr val="507033"/>
              </a:buClr>
              <a:buSzPct val="100000"/>
              <a:buFont typeface="Arial"/>
              <a:buChar char="•"/>
            </a:pPr>
            <a:r>
              <a:rPr lang="en-US" sz="2400" b="1" i="0" u="none" strike="noStrike" cap="none">
                <a:solidFill>
                  <a:srgbClr val="507033"/>
                </a:solidFill>
                <a:latin typeface="Calibri"/>
                <a:ea typeface="Calibri"/>
                <a:cs typeface="Calibri"/>
                <a:sym typeface="Calibri"/>
              </a:rPr>
              <a:t>Conducting your meeting</a:t>
            </a:r>
          </a:p>
          <a:p>
            <a:pPr marL="0" marR="0" lvl="0" indent="0" algn="l" rtl="0">
              <a:lnSpc>
                <a:spcPct val="90000"/>
              </a:lnSpc>
              <a:spcBef>
                <a:spcPts val="750"/>
              </a:spcBef>
              <a:spcAft>
                <a:spcPts val="0"/>
              </a:spcAft>
              <a:buClr>
                <a:srgbClr val="888888"/>
              </a:buClr>
              <a:buSzPct val="25000"/>
              <a:buFont typeface="Arial"/>
              <a:buNone/>
            </a:pPr>
            <a:endParaRPr sz="2400" b="1" i="0" u="none" strike="noStrike" cap="none">
              <a:solidFill>
                <a:srgbClr val="507033"/>
              </a:solidFill>
              <a:latin typeface="Calibri"/>
              <a:ea typeface="Calibri"/>
              <a:cs typeface="Calibri"/>
              <a:sym typeface="Calibri"/>
            </a:endParaRPr>
          </a:p>
        </p:txBody>
      </p:sp>
      <p:sp>
        <p:nvSpPr>
          <p:cNvPr id="143" name="Shape 143"/>
          <p:cNvSpPr txBox="1"/>
          <p:nvPr/>
        </p:nvSpPr>
        <p:spPr>
          <a:xfrm>
            <a:off x="-95250" y="0"/>
            <a:ext cx="12287249" cy="368299"/>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44" name="Shape 144" descr="Merriam-Webster Logo"/>
          <p:cNvPicPr preferRelativeResize="0"/>
          <p:nvPr/>
        </p:nvPicPr>
        <p:blipFill rotWithShape="1">
          <a:blip r:embed="rId4">
            <a:alphaModFix/>
          </a:blip>
          <a:srcRect/>
          <a:stretch/>
        </p:blipFill>
        <p:spPr>
          <a:xfrm>
            <a:off x="1139825" y="490537"/>
            <a:ext cx="1581150" cy="1590674"/>
          </a:xfrm>
          <a:prstGeom prst="rect">
            <a:avLst/>
          </a:prstGeom>
          <a:noFill/>
          <a:ln>
            <a:noFill/>
          </a:ln>
        </p:spPr>
      </p:pic>
      <p:sp>
        <p:nvSpPr>
          <p:cNvPr id="145" name="Shape 145"/>
          <p:cNvSpPr txBox="1"/>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900" b="0" i="0" u="none">
                <a:solidFill>
                  <a:schemeClr val="dk1"/>
                </a:solidFill>
                <a:latin typeface="Arial"/>
                <a:ea typeface="Arial"/>
                <a:cs typeface="Arial"/>
                <a:sym typeface="Arial"/>
              </a:rPr>
              <a:t>6</a:t>
            </a:fld>
            <a:endParaRPr lang="en-US" sz="900" b="0" i="0" u="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i="0" u="none" strike="noStrike" cap="none">
                <a:solidFill>
                  <a:srgbClr val="F16324"/>
                </a:solidFill>
                <a:latin typeface="Arial Narrow"/>
                <a:ea typeface="Arial Narrow"/>
                <a:cs typeface="Arial Narrow"/>
                <a:sym typeface="Arial Narrow"/>
              </a:rPr>
              <a:t>General advocacy best practices</a:t>
            </a:r>
          </a:p>
        </p:txBody>
      </p:sp>
      <p:sp>
        <p:nvSpPr>
          <p:cNvPr id="151" name="Shape 151"/>
          <p:cNvSpPr txBox="1">
            <a:spLocks noGrp="1"/>
          </p:cNvSpPr>
          <p:nvPr>
            <p:ph type="body" idx="1"/>
          </p:nvPr>
        </p:nvSpPr>
        <p:spPr>
          <a:xfrm>
            <a:off x="838200" y="1825625"/>
            <a:ext cx="10515599" cy="4351336"/>
          </a:xfrm>
          <a:prstGeom prst="rect">
            <a:avLst/>
          </a:prstGeom>
          <a:noFill/>
          <a:ln>
            <a:noFill/>
          </a:ln>
        </p:spPr>
        <p:txBody>
          <a:bodyPr lIns="91425" tIns="45700" rIns="91425" bIns="45700" anchor="t" anchorCtr="0">
            <a:noAutofit/>
          </a:bodyPr>
          <a:lstStyle/>
          <a:p>
            <a:pPr marL="169862" marR="0" lvl="0" indent="-169862" algn="l" rtl="0">
              <a:lnSpc>
                <a:spcPct val="90000"/>
              </a:lnSpc>
              <a:spcBef>
                <a:spcPts val="0"/>
              </a:spcBef>
              <a:spcAft>
                <a:spcPts val="0"/>
              </a:spcAft>
              <a:buClr>
                <a:srgbClr val="507033"/>
              </a:buClr>
              <a:buSzPct val="100000"/>
              <a:buFont typeface="Arial"/>
              <a:buChar char="•"/>
            </a:pPr>
            <a:r>
              <a:rPr lang="en-US" sz="3600" b="0" i="0" u="none" strike="noStrike" cap="none">
                <a:solidFill>
                  <a:srgbClr val="507033"/>
                </a:solidFill>
                <a:latin typeface="Calibri"/>
                <a:ea typeface="Calibri"/>
                <a:cs typeface="Calibri"/>
                <a:sym typeface="Calibri"/>
              </a:rPr>
              <a:t> Be strategic </a:t>
            </a:r>
            <a:r>
              <a:rPr lang="en-US" sz="3300" b="0" i="0" u="none" strike="noStrike" cap="none">
                <a:solidFill>
                  <a:srgbClr val="507033"/>
                </a:solidFill>
                <a:latin typeface="Calibri"/>
                <a:ea typeface="Calibri"/>
                <a:cs typeface="Calibri"/>
                <a:sym typeface="Calibri"/>
              </a:rPr>
              <a:t>with policy and people</a:t>
            </a:r>
          </a:p>
          <a:p>
            <a:pPr marL="169862" marR="0" lvl="0" indent="-169862" algn="l" rtl="0">
              <a:lnSpc>
                <a:spcPct val="90000"/>
              </a:lnSpc>
              <a:spcBef>
                <a:spcPts val="1200"/>
              </a:spcBef>
              <a:spcAft>
                <a:spcPts val="0"/>
              </a:spcAft>
              <a:buClr>
                <a:srgbClr val="507033"/>
              </a:buClr>
              <a:buSzPct val="100000"/>
              <a:buFont typeface="Arial"/>
              <a:buChar char="•"/>
            </a:pPr>
            <a:r>
              <a:rPr lang="en-US" sz="3600" b="0" i="0" u="none" strike="noStrike" cap="none">
                <a:solidFill>
                  <a:srgbClr val="507033"/>
                </a:solidFill>
                <a:latin typeface="Calibri"/>
                <a:ea typeface="Calibri"/>
                <a:cs typeface="Calibri"/>
                <a:sym typeface="Calibri"/>
              </a:rPr>
              <a:t> Network</a:t>
            </a:r>
          </a:p>
          <a:p>
            <a:pPr marL="169862" marR="0" lvl="0" indent="-169862" algn="l" rtl="0">
              <a:lnSpc>
                <a:spcPct val="90000"/>
              </a:lnSpc>
              <a:spcBef>
                <a:spcPts val="1200"/>
              </a:spcBef>
              <a:spcAft>
                <a:spcPts val="0"/>
              </a:spcAft>
              <a:buClr>
                <a:srgbClr val="507033"/>
              </a:buClr>
              <a:buSzPct val="100000"/>
              <a:buFont typeface="Arial"/>
              <a:buChar char="•"/>
            </a:pPr>
            <a:r>
              <a:rPr lang="en-US" sz="3600" b="0" i="0" u="none" strike="noStrike" cap="none">
                <a:solidFill>
                  <a:srgbClr val="507033"/>
                </a:solidFill>
                <a:latin typeface="Calibri"/>
                <a:ea typeface="Calibri"/>
                <a:cs typeface="Calibri"/>
                <a:sym typeface="Calibri"/>
              </a:rPr>
              <a:t> Educate yourself</a:t>
            </a:r>
          </a:p>
          <a:p>
            <a:pPr marL="169862" marR="0" lvl="0" indent="-169862" algn="l" rtl="0">
              <a:lnSpc>
                <a:spcPct val="90000"/>
              </a:lnSpc>
              <a:spcBef>
                <a:spcPts val="1200"/>
              </a:spcBef>
              <a:spcAft>
                <a:spcPts val="0"/>
              </a:spcAft>
              <a:buClr>
                <a:srgbClr val="507033"/>
              </a:buClr>
              <a:buSzPct val="100000"/>
              <a:buFont typeface="Arial"/>
              <a:buChar char="•"/>
            </a:pPr>
            <a:r>
              <a:rPr lang="en-US" sz="3600" b="0" i="0" u="none" strike="noStrike" cap="none">
                <a:solidFill>
                  <a:srgbClr val="507033"/>
                </a:solidFill>
                <a:latin typeface="Calibri"/>
                <a:ea typeface="Calibri"/>
                <a:cs typeface="Calibri"/>
                <a:sym typeface="Calibri"/>
              </a:rPr>
              <a:t> Prepare and Practice</a:t>
            </a:r>
          </a:p>
          <a:p>
            <a:pPr marL="169862" marR="0" lvl="0" indent="-169862" algn="l" rtl="0">
              <a:lnSpc>
                <a:spcPct val="90000"/>
              </a:lnSpc>
              <a:spcBef>
                <a:spcPts val="1200"/>
              </a:spcBef>
              <a:spcAft>
                <a:spcPts val="0"/>
              </a:spcAft>
              <a:buClr>
                <a:srgbClr val="507033"/>
              </a:buClr>
              <a:buSzPct val="100000"/>
              <a:buFont typeface="Arial"/>
              <a:buChar char="•"/>
            </a:pPr>
            <a:r>
              <a:rPr lang="en-US" sz="3600" b="0" i="0" u="none" strike="noStrike" cap="none">
                <a:solidFill>
                  <a:srgbClr val="507033"/>
                </a:solidFill>
                <a:latin typeface="Calibri"/>
                <a:ea typeface="Calibri"/>
                <a:cs typeface="Calibri"/>
                <a:sym typeface="Calibri"/>
              </a:rPr>
              <a:t> Persistence and follow-up</a:t>
            </a:r>
          </a:p>
          <a:p>
            <a:pPr marL="169862" marR="0" lvl="0" indent="-169862" algn="l" rtl="0">
              <a:lnSpc>
                <a:spcPct val="90000"/>
              </a:lnSpc>
              <a:spcBef>
                <a:spcPts val="1200"/>
              </a:spcBef>
              <a:spcAft>
                <a:spcPts val="0"/>
              </a:spcAft>
              <a:buClr>
                <a:srgbClr val="507033"/>
              </a:buClr>
              <a:buSzPct val="100000"/>
              <a:buFont typeface="Arial"/>
              <a:buChar char="•"/>
            </a:pPr>
            <a:r>
              <a:rPr lang="en-US" sz="3600" b="0" i="0" u="none" strike="noStrike" cap="none">
                <a:solidFill>
                  <a:srgbClr val="507033"/>
                </a:solidFill>
                <a:latin typeface="Calibri"/>
                <a:ea typeface="Calibri"/>
                <a:cs typeface="Calibri"/>
                <a:sym typeface="Calibri"/>
              </a:rPr>
              <a:t> Be professional, transparent, and genuine</a:t>
            </a:r>
          </a:p>
        </p:txBody>
      </p:sp>
      <p:sp>
        <p:nvSpPr>
          <p:cNvPr id="152" name="Shape 152"/>
          <p:cNvSpPr txBox="1"/>
          <p:nvPr/>
        </p:nvSpPr>
        <p:spPr>
          <a:xfrm>
            <a:off x="-95250" y="0"/>
            <a:ext cx="12287249" cy="368299"/>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3" name="Shape 153"/>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900" b="0" i="0" u="none">
                <a:solidFill>
                  <a:srgbClr val="898989"/>
                </a:solidFill>
                <a:latin typeface="Arial"/>
                <a:ea typeface="Arial"/>
                <a:cs typeface="Arial"/>
                <a:sym typeface="Arial"/>
              </a:rPr>
              <a:t>7</a:t>
            </a:fld>
            <a:endParaRPr lang="en-US" sz="900" b="0" i="0" u="none">
              <a:solidFill>
                <a:srgbClr val="898989"/>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95250" y="0"/>
            <a:ext cx="12287249" cy="368299"/>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9" name="Shape 159"/>
          <p:cNvSpPr txBox="1"/>
          <p:nvPr/>
        </p:nvSpPr>
        <p:spPr>
          <a:xfrm>
            <a:off x="431800" y="727075"/>
            <a:ext cx="9793287" cy="85725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i="0" u="none">
                <a:solidFill>
                  <a:srgbClr val="F16324"/>
                </a:solidFill>
                <a:latin typeface="Arial Narrow"/>
                <a:ea typeface="Arial Narrow"/>
                <a:cs typeface="Arial Narrow"/>
                <a:sym typeface="Arial Narrow"/>
              </a:rPr>
              <a:t>Understanding the Congressional Office</a:t>
            </a:r>
          </a:p>
        </p:txBody>
      </p:sp>
      <p:sp>
        <p:nvSpPr>
          <p:cNvPr id="160" name="Shape 160"/>
          <p:cNvSpPr txBox="1"/>
          <p:nvPr/>
        </p:nvSpPr>
        <p:spPr>
          <a:xfrm>
            <a:off x="11045825" y="6372225"/>
            <a:ext cx="325437" cy="36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900" b="0" i="0" u="none">
                <a:solidFill>
                  <a:schemeClr val="dk1"/>
                </a:solidFill>
                <a:latin typeface="Arial"/>
                <a:ea typeface="Arial"/>
                <a:cs typeface="Arial"/>
                <a:sym typeface="Arial"/>
              </a:rPr>
              <a:t>8</a:t>
            </a:fld>
            <a:endParaRPr lang="en-US" sz="900" b="0" i="0" u="none">
              <a:solidFill>
                <a:schemeClr val="dk1"/>
              </a:solidFill>
              <a:latin typeface="Arial"/>
              <a:ea typeface="Arial"/>
              <a:cs typeface="Arial"/>
              <a:sym typeface="Arial"/>
            </a:endParaRPr>
          </a:p>
        </p:txBody>
      </p:sp>
      <p:pic>
        <p:nvPicPr>
          <p:cNvPr id="161" name="Shape 161"/>
          <p:cNvPicPr preferRelativeResize="0">
            <a:picLocks noGrp="1"/>
          </p:cNvPicPr>
          <p:nvPr>
            <p:ph type="body" idx="1"/>
          </p:nvPr>
        </p:nvPicPr>
        <p:blipFill rotWithShape="1">
          <a:blip r:embed="rId3">
            <a:alphaModFix/>
          </a:blip>
          <a:srcRect/>
          <a:stretch/>
        </p:blipFill>
        <p:spPr>
          <a:xfrm>
            <a:off x="431800" y="1711325"/>
            <a:ext cx="4783136" cy="4522786"/>
          </a:xfrm>
          <a:prstGeom prst="rect">
            <a:avLst/>
          </a:prstGeom>
          <a:noFill/>
          <a:ln>
            <a:noFill/>
          </a:ln>
        </p:spPr>
      </p:pic>
      <p:pic>
        <p:nvPicPr>
          <p:cNvPr id="162" name="Shape 162"/>
          <p:cNvPicPr preferRelativeResize="0"/>
          <p:nvPr/>
        </p:nvPicPr>
        <p:blipFill rotWithShape="1">
          <a:blip r:embed="rId4">
            <a:alphaModFix/>
          </a:blip>
          <a:srcRect/>
          <a:stretch/>
        </p:blipFill>
        <p:spPr>
          <a:xfrm>
            <a:off x="6475412" y="2033586"/>
            <a:ext cx="4895850" cy="3876675"/>
          </a:xfrm>
          <a:prstGeom prst="rect">
            <a:avLst/>
          </a:prstGeom>
          <a:noFill/>
          <a:ln>
            <a:noFill/>
          </a:ln>
        </p:spPr>
      </p:pic>
      <p:sp>
        <p:nvSpPr>
          <p:cNvPr id="163" name="Shape 163"/>
          <p:cNvSpPr txBox="1"/>
          <p:nvPr/>
        </p:nvSpPr>
        <p:spPr>
          <a:xfrm>
            <a:off x="6577011" y="1706561"/>
            <a:ext cx="4794250" cy="36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Black"/>
              <a:buNone/>
            </a:pPr>
            <a:r>
              <a:rPr lang="en-US" sz="1800" b="0" i="0" u="none">
                <a:solidFill>
                  <a:schemeClr val="dk1"/>
                </a:solidFill>
                <a:latin typeface="Arial Black"/>
                <a:ea typeface="Arial Black"/>
                <a:cs typeface="Arial Black"/>
                <a:sym typeface="Arial Black"/>
              </a:rPr>
              <a:t>Congressional Staff Reality</a:t>
            </a:r>
          </a:p>
        </p:txBody>
      </p:sp>
      <p:sp>
        <p:nvSpPr>
          <p:cNvPr id="164" name="Shape 164"/>
          <p:cNvSpPr txBox="1"/>
          <p:nvPr/>
        </p:nvSpPr>
        <p:spPr>
          <a:xfrm>
            <a:off x="66675" y="6075362"/>
            <a:ext cx="7246936"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a:solidFill>
                  <a:schemeClr val="dk1"/>
                </a:solidFill>
                <a:latin typeface="Arial"/>
                <a:ea typeface="Arial"/>
                <a:cs typeface="Arial"/>
                <a:sym typeface="Arial"/>
              </a:rPr>
              <a:t>© David Chadwick and Steven Yaffe</a:t>
            </a:r>
          </a:p>
          <a:p>
            <a:pPr marL="0" marR="0" lvl="0" indent="0" algn="l" rtl="0">
              <a:lnSpc>
                <a:spcPct val="100000"/>
              </a:lnSpc>
              <a:spcBef>
                <a:spcPts val="0"/>
              </a:spcBef>
              <a:spcAft>
                <a:spcPts val="0"/>
              </a:spcAft>
              <a:buClr>
                <a:schemeClr val="dk1"/>
              </a:buClr>
              <a:buSzPct val="25000"/>
              <a:buFont typeface="Arial"/>
              <a:buNone/>
            </a:pPr>
            <a:r>
              <a:rPr lang="en-US" sz="1200" b="0" i="0" u="none">
                <a:solidFill>
                  <a:schemeClr val="dk1"/>
                </a:solidFill>
                <a:latin typeface="Arial"/>
                <a:ea typeface="Arial"/>
                <a:cs typeface="Arial"/>
                <a:sym typeface="Arial"/>
              </a:rPr>
              <a:t>School of Natural Resources &amp; Enviornment</a:t>
            </a:r>
          </a:p>
          <a:p>
            <a:pPr marL="0" marR="0" lvl="0" indent="0" algn="l" rtl="0">
              <a:lnSpc>
                <a:spcPct val="100000"/>
              </a:lnSpc>
              <a:spcBef>
                <a:spcPts val="0"/>
              </a:spcBef>
              <a:spcAft>
                <a:spcPts val="0"/>
              </a:spcAft>
              <a:buClr>
                <a:schemeClr val="dk1"/>
              </a:buClr>
              <a:buSzPct val="25000"/>
              <a:buFont typeface="Arial"/>
              <a:buNone/>
            </a:pPr>
            <a:r>
              <a:rPr lang="en-US" sz="1200" b="0" i="0" u="none">
                <a:solidFill>
                  <a:schemeClr val="dk1"/>
                </a:solidFill>
                <a:latin typeface="Arial"/>
                <a:ea typeface="Arial"/>
                <a:cs typeface="Arial"/>
                <a:sym typeface="Arial"/>
              </a:rPr>
              <a:t>www.snre.umich.edu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838200" y="1825625"/>
            <a:ext cx="10515599" cy="4351336"/>
          </a:xfrm>
          <a:prstGeom prst="rect">
            <a:avLst/>
          </a:prstGeom>
          <a:noFill/>
          <a:ln>
            <a:noFill/>
          </a:ln>
        </p:spPr>
        <p:txBody>
          <a:bodyPr lIns="91425" tIns="45700" rIns="91425" bIns="45700" anchor="t" anchorCtr="0">
            <a:noAutofit/>
          </a:bodyPr>
          <a:lstStyle/>
          <a:p>
            <a:pPr marL="742950" lvl="0" indent="-704850" rtl="0">
              <a:spcBef>
                <a:spcPts val="1200"/>
              </a:spcBef>
              <a:buClr>
                <a:srgbClr val="507033"/>
              </a:buClr>
              <a:buSzPct val="100000"/>
              <a:buFont typeface="Calibri"/>
              <a:buAutoNum type="arabicPeriod"/>
            </a:pPr>
            <a:r>
              <a:rPr lang="en-US" sz="3000">
                <a:solidFill>
                  <a:srgbClr val="507033"/>
                </a:solidFill>
              </a:rPr>
              <a:t>Finding your member (Representatives and Senators)  </a:t>
            </a:r>
          </a:p>
          <a:p>
            <a:pPr lvl="3" rtl="0">
              <a:spcBef>
                <a:spcPts val="1200"/>
              </a:spcBef>
              <a:buClr>
                <a:srgbClr val="507033"/>
              </a:buClr>
              <a:buSzPct val="100000"/>
            </a:pPr>
            <a:r>
              <a:rPr lang="en-US" sz="3000" u="sng">
                <a:solidFill>
                  <a:schemeClr val="hlink"/>
                </a:solidFill>
                <a:hlinkClick r:id="rId3"/>
              </a:rPr>
              <a:t>http://www.house.gov/representatives/find/</a:t>
            </a:r>
          </a:p>
          <a:p>
            <a:pPr lvl="3" rtl="0">
              <a:spcBef>
                <a:spcPts val="1200"/>
              </a:spcBef>
              <a:buClr>
                <a:srgbClr val="507033"/>
              </a:buClr>
              <a:buSzPct val="100000"/>
            </a:pPr>
            <a:r>
              <a:rPr lang="en-US" sz="3000" u="sng">
                <a:solidFill>
                  <a:schemeClr val="hlink"/>
                </a:solidFill>
                <a:hlinkClick r:id="rId4"/>
              </a:rPr>
              <a:t>http://www.senate.gov/senators/contact/</a:t>
            </a:r>
          </a:p>
          <a:p>
            <a:pPr marL="742950" lvl="0" indent="-704850" rtl="0">
              <a:spcBef>
                <a:spcPts val="1200"/>
              </a:spcBef>
              <a:buClr>
                <a:srgbClr val="507033"/>
              </a:buClr>
              <a:buSzPct val="100000"/>
              <a:buFont typeface="Calibri"/>
              <a:buAutoNum type="arabicPeriod"/>
            </a:pPr>
            <a:r>
              <a:rPr lang="en-US" sz="3000">
                <a:solidFill>
                  <a:srgbClr val="507033"/>
                </a:solidFill>
              </a:rPr>
              <a:t>These sites will give you the offices’ phone numbers and other contact information.</a:t>
            </a:r>
          </a:p>
          <a:p>
            <a:pPr marL="742950" lvl="0" indent="-704850" rtl="0">
              <a:spcBef>
                <a:spcPts val="1200"/>
              </a:spcBef>
              <a:buClr>
                <a:srgbClr val="507033"/>
              </a:buClr>
              <a:buSzPct val="100000"/>
              <a:buFont typeface="Calibri"/>
              <a:buAutoNum type="arabicPeriod"/>
            </a:pPr>
            <a:r>
              <a:rPr lang="en-US" sz="3000">
                <a:solidFill>
                  <a:srgbClr val="507033"/>
                </a:solidFill>
              </a:rPr>
              <a:t>FYI, you must be a constituent to email a member from site.</a:t>
            </a:r>
          </a:p>
        </p:txBody>
      </p:sp>
      <p:sp>
        <p:nvSpPr>
          <p:cNvPr id="170" name="Shape 170"/>
          <p:cNvSpPr txBox="1"/>
          <p:nvPr/>
        </p:nvSpPr>
        <p:spPr>
          <a:xfrm>
            <a:off x="10999424" y="6356350"/>
            <a:ext cx="354300" cy="365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900" b="0" i="0" u="none">
                <a:solidFill>
                  <a:schemeClr val="dk1"/>
                </a:solidFill>
                <a:latin typeface="Arial"/>
                <a:ea typeface="Arial"/>
                <a:cs typeface="Arial"/>
                <a:sym typeface="Arial"/>
              </a:rPr>
              <a:t>9</a:t>
            </a:fld>
            <a:endParaRPr lang="en-US" sz="900" b="0" i="0" u="none">
              <a:solidFill>
                <a:schemeClr val="dk1"/>
              </a:solidFill>
              <a:latin typeface="Arial"/>
              <a:ea typeface="Arial"/>
              <a:cs typeface="Arial"/>
              <a:sym typeface="Arial"/>
            </a:endParaRPr>
          </a:p>
        </p:txBody>
      </p:sp>
      <p:sp>
        <p:nvSpPr>
          <p:cNvPr id="171" name="Shape 171"/>
          <p:cNvSpPr txBox="1"/>
          <p:nvPr/>
        </p:nvSpPr>
        <p:spPr>
          <a:xfrm>
            <a:off x="-95250" y="0"/>
            <a:ext cx="12287249" cy="368299"/>
          </a:xfrm>
          <a:prstGeom prst="rect">
            <a:avLst/>
          </a:prstGeom>
          <a:solidFill>
            <a:srgbClr val="899F6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2" name="Shape 172"/>
          <p:cNvSpPr txBox="1"/>
          <p:nvPr/>
        </p:nvSpPr>
        <p:spPr>
          <a:xfrm>
            <a:off x="990600" y="5175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16324"/>
              </a:buClr>
              <a:buSzPct val="25000"/>
              <a:buFont typeface="Arial Narrow"/>
              <a:buNone/>
            </a:pPr>
            <a:r>
              <a:rPr lang="en-US" sz="4400" b="1">
                <a:solidFill>
                  <a:srgbClr val="F16324"/>
                </a:solidFill>
                <a:latin typeface="Arial Narrow"/>
                <a:ea typeface="Arial Narrow"/>
                <a:cs typeface="Arial Narrow"/>
                <a:sym typeface="Arial Narrow"/>
              </a:rPr>
              <a:t>How To Find Your Members’ Offices And Contact Them</a:t>
            </a:r>
          </a:p>
        </p:txBody>
      </p:sp>
    </p:spTree>
  </p:cSld>
  <p:clrMapOvr>
    <a:masterClrMapping/>
  </p:clrMapOvr>
</p:sld>
</file>

<file path=ppt/theme/theme1.xml><?xml version="1.0" encoding="utf-8"?>
<a:theme xmlns:a="http://schemas.openxmlformats.org/drawingml/2006/main" name="9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1173</Words>
  <Application>Microsoft Office PowerPoint</Application>
  <PresentationFormat>Widescreen</PresentationFormat>
  <Paragraphs>154</Paragraphs>
  <Slides>18</Slides>
  <Notes>18</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18</vt:i4>
      </vt:variant>
    </vt:vector>
  </HeadingPairs>
  <TitlesOfParts>
    <vt:vector size="29" baseType="lpstr">
      <vt:lpstr>Arial Narrow</vt:lpstr>
      <vt:lpstr>Arial</vt:lpstr>
      <vt:lpstr>Calibri</vt:lpstr>
      <vt:lpstr>Arial Black</vt:lpstr>
      <vt:lpstr>9_Office Theme</vt:lpstr>
      <vt:lpstr>4_Office Theme</vt:lpstr>
      <vt:lpstr>5_Office Theme</vt:lpstr>
      <vt:lpstr>19_Office Theme</vt:lpstr>
      <vt:lpstr>21_Office Theme</vt:lpstr>
      <vt:lpstr>18_Office Theme</vt:lpstr>
      <vt:lpstr>16_Office Theme</vt:lpstr>
      <vt:lpstr>PowerPoint Presentation</vt:lpstr>
      <vt:lpstr>About Our Webinars</vt:lpstr>
      <vt:lpstr>About This Webinar</vt:lpstr>
      <vt:lpstr>PowerPoint Presentation</vt:lpstr>
      <vt:lpstr>Save the Dates!</vt:lpstr>
      <vt:lpstr>the act or process of supporting a cause or proposal :  the act or process of advocating</vt:lpstr>
      <vt:lpstr>General advocacy 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Storytelling: Do’s and Don’ts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Taylor</dc:creator>
  <cp:lastModifiedBy>Emily Taylor</cp:lastModifiedBy>
  <cp:revision>2</cp:revision>
  <dcterms:modified xsi:type="dcterms:W3CDTF">2017-04-19T16:42:55Z</dcterms:modified>
</cp:coreProperties>
</file>