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4"/>
  </p:notesMasterIdLst>
  <p:sldIdLst>
    <p:sldId id="272" r:id="rId3"/>
    <p:sldId id="273" r:id="rId4"/>
    <p:sldId id="281" r:id="rId5"/>
    <p:sldId id="280" r:id="rId6"/>
    <p:sldId id="256" r:id="rId7"/>
    <p:sldId id="257" r:id="rId8"/>
    <p:sldId id="258" r:id="rId9"/>
    <p:sldId id="259" r:id="rId10"/>
    <p:sldId id="260" r:id="rId11"/>
    <p:sldId id="263" r:id="rId12"/>
    <p:sldId id="278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EDE42-2836-41A0-99E0-53F15B133AD7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6EE11-0CAD-48A6-9C7A-2C68DCFF4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33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32DBC57-64CB-4B32-B32C-3E9BCBBECB68}" type="slidenum">
              <a:rPr lang="en-US" altLang="en-US">
                <a:solidFill>
                  <a:srgbClr val="000000"/>
                </a:solidFill>
              </a:rPr>
              <a:pPr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91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32DBC57-64CB-4B32-B32C-3E9BCBBECB68}" type="slidenum">
              <a:rPr lang="en-US" altLang="en-US">
                <a:solidFill>
                  <a:srgbClr val="000000"/>
                </a:solidFill>
              </a:rPr>
              <a:pPr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377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36600" algn="l"/>
                <a:tab pos="1474788" algn="l"/>
                <a:tab pos="2211388" algn="l"/>
                <a:tab pos="2949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736600" algn="l"/>
                <a:tab pos="1474788" algn="l"/>
                <a:tab pos="2211388" algn="l"/>
                <a:tab pos="2949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736600" algn="l"/>
                <a:tab pos="1474788" algn="l"/>
                <a:tab pos="2211388" algn="l"/>
                <a:tab pos="2949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736600" algn="l"/>
                <a:tab pos="1474788" algn="l"/>
                <a:tab pos="2211388" algn="l"/>
                <a:tab pos="2949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736600" algn="l"/>
                <a:tab pos="1474788" algn="l"/>
                <a:tab pos="2211388" algn="l"/>
                <a:tab pos="2949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36600" algn="l"/>
                <a:tab pos="1474788" algn="l"/>
                <a:tab pos="2211388" algn="l"/>
                <a:tab pos="2949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36600" algn="l"/>
                <a:tab pos="1474788" algn="l"/>
                <a:tab pos="2211388" algn="l"/>
                <a:tab pos="2949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36600" algn="l"/>
                <a:tab pos="1474788" algn="l"/>
                <a:tab pos="2211388" algn="l"/>
                <a:tab pos="2949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36600" algn="l"/>
                <a:tab pos="1474788" algn="l"/>
                <a:tab pos="2211388" algn="l"/>
                <a:tab pos="2949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CB108A6B-0AA0-4948-8713-2BE2D62CF253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20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999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36600" algn="l"/>
                <a:tab pos="1474788" algn="l"/>
                <a:tab pos="2211388" algn="l"/>
                <a:tab pos="2949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736600" algn="l"/>
                <a:tab pos="1474788" algn="l"/>
                <a:tab pos="2211388" algn="l"/>
                <a:tab pos="2949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736600" algn="l"/>
                <a:tab pos="1474788" algn="l"/>
                <a:tab pos="2211388" algn="l"/>
                <a:tab pos="2949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736600" algn="l"/>
                <a:tab pos="1474788" algn="l"/>
                <a:tab pos="2211388" algn="l"/>
                <a:tab pos="2949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736600" algn="l"/>
                <a:tab pos="1474788" algn="l"/>
                <a:tab pos="2211388" algn="l"/>
                <a:tab pos="2949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36600" algn="l"/>
                <a:tab pos="1474788" algn="l"/>
                <a:tab pos="2211388" algn="l"/>
                <a:tab pos="2949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36600" algn="l"/>
                <a:tab pos="1474788" algn="l"/>
                <a:tab pos="2211388" algn="l"/>
                <a:tab pos="2949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36600" algn="l"/>
                <a:tab pos="1474788" algn="l"/>
                <a:tab pos="2211388" algn="l"/>
                <a:tab pos="2949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36600" algn="l"/>
                <a:tab pos="1474788" algn="l"/>
                <a:tab pos="2211388" algn="l"/>
                <a:tab pos="29495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7D174C1B-EBCB-4A40-83B3-B47152C6D988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21</a:t>
            </a:fld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411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C72A-4DEC-894C-9CD4-4A2633405AD8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987-284F-2548-97C7-2D7F5EAAE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6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C72A-4DEC-894C-9CD4-4A2633405AD8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987-284F-2548-97C7-2D7F5EAAE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45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C72A-4DEC-894C-9CD4-4A2633405AD8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987-284F-2548-97C7-2D7F5EAAE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29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362A-2F28-4EB3-8F3C-A3365D2DC7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D30F-BE55-4352-9245-717532FC7F6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78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362A-2F28-4EB3-8F3C-A3365D2DC7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D30F-BE55-4352-9245-717532FC7F6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42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362A-2F28-4EB3-8F3C-A3365D2DC7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D30F-BE55-4352-9245-717532FC7F6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585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362A-2F28-4EB3-8F3C-A3365D2DC7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D30F-BE55-4352-9245-717532FC7F6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84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362A-2F28-4EB3-8F3C-A3365D2DC7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D30F-BE55-4352-9245-717532FC7F6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17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362A-2F28-4EB3-8F3C-A3365D2DC7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D30F-BE55-4352-9245-717532FC7F6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991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362A-2F28-4EB3-8F3C-A3365D2DC7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D30F-BE55-4352-9245-717532FC7F6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318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362A-2F28-4EB3-8F3C-A3365D2DC7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D30F-BE55-4352-9245-717532FC7F6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2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C72A-4DEC-894C-9CD4-4A2633405AD8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987-284F-2548-97C7-2D7F5EAAE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659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362A-2F28-4EB3-8F3C-A3365D2DC7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D30F-BE55-4352-9245-717532FC7F6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132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362A-2F28-4EB3-8F3C-A3365D2DC7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D30F-BE55-4352-9245-717532FC7F6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363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362A-2F28-4EB3-8F3C-A3365D2DC71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D30F-BE55-4352-9245-717532FC7F6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45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scom_Hall_portico04_3256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324916"/>
            <a:ext cx="9159879" cy="641390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54626" cy="326502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57000">
                <a:srgbClr val="CE0029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619" y="251270"/>
            <a:ext cx="9144000" cy="1588"/>
          </a:xfrm>
          <a:prstGeom prst="line">
            <a:avLst/>
          </a:prstGeom>
          <a:ln w="19050" cap="flat" cmpd="sng" algn="ctr">
            <a:solidFill>
              <a:srgbClr val="FF9D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324914"/>
            <a:ext cx="9144000" cy="1588"/>
          </a:xfrm>
          <a:prstGeom prst="line">
            <a:avLst/>
          </a:prstGeom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3437" y="6749421"/>
            <a:ext cx="9156443" cy="108581"/>
          </a:xfrm>
          <a:prstGeom prst="rect">
            <a:avLst/>
          </a:prstGeom>
          <a:gradFill>
            <a:gsLst>
              <a:gs pos="0">
                <a:srgbClr val="FF4C00"/>
              </a:gs>
              <a:gs pos="100000">
                <a:srgbClr val="FF9D00"/>
              </a:gs>
            </a:gsLst>
            <a:lin ang="16200000" scaled="0"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437" y="6738824"/>
            <a:ext cx="9156443" cy="1588"/>
          </a:xfrm>
          <a:prstGeom prst="line">
            <a:avLst/>
          </a:prstGeom>
          <a:ln w="25400" cap="flat" cmpd="sng" algn="ctr">
            <a:solidFill>
              <a:srgbClr val="CE0029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uwlogo_web_lrg_ctr_wht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668136" y="661568"/>
            <a:ext cx="4708461" cy="313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9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C72A-4DEC-894C-9CD4-4A2633405AD8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987-284F-2548-97C7-2D7F5EAAE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4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C72A-4DEC-894C-9CD4-4A2633405AD8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987-284F-2548-97C7-2D7F5EAAE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27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C72A-4DEC-894C-9CD4-4A2633405AD8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987-284F-2548-97C7-2D7F5EAAE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1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C72A-4DEC-894C-9CD4-4A2633405AD8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987-284F-2548-97C7-2D7F5EAAE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96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C72A-4DEC-894C-9CD4-4A2633405AD8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987-284F-2548-97C7-2D7F5EAAE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53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C72A-4DEC-894C-9CD4-4A2633405AD8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987-284F-2548-97C7-2D7F5EAAE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2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CC72A-4DEC-894C-9CD4-4A2633405AD8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E7987-284F-2548-97C7-2D7F5EAAE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5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CC72A-4DEC-894C-9CD4-4A2633405AD8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E7987-284F-2548-97C7-2D7F5EAAE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AF2362A-2F28-4EB3-8F3C-A3365D2DC7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3/14/2016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37CD30F-BE55-4352-9245-717532FC7F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8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43000" y="857250"/>
            <a:ext cx="6858000" cy="228600"/>
          </a:xfrm>
          <a:prstGeom prst="rect">
            <a:avLst/>
          </a:prstGeom>
          <a:solidFill>
            <a:srgbClr val="889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lnSpc>
                <a:spcPct val="80000"/>
              </a:lnSpc>
              <a:defRPr/>
            </a:pPr>
            <a:endParaRPr lang="en-US" dirty="0">
              <a:solidFill>
                <a:srgbClr val="507033"/>
              </a:solidFill>
            </a:endParaRPr>
          </a:p>
        </p:txBody>
      </p:sp>
      <p:sp>
        <p:nvSpPr>
          <p:cNvPr id="58371" name="Title 1"/>
          <p:cNvSpPr txBox="1">
            <a:spLocks/>
          </p:cNvSpPr>
          <p:nvPr/>
        </p:nvSpPr>
        <p:spPr bwMode="auto">
          <a:xfrm>
            <a:off x="1143000" y="2921796"/>
            <a:ext cx="6858000" cy="55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16324"/>
                </a:solidFill>
              </a:rPr>
              <a:t>The Future of ME/CFS</a:t>
            </a:r>
            <a:endParaRPr lang="en-US" altLang="en-US" sz="3600" b="1" dirty="0">
              <a:solidFill>
                <a:srgbClr val="F16324"/>
              </a:solidFill>
            </a:endParaRPr>
          </a:p>
        </p:txBody>
      </p:sp>
      <p:pic>
        <p:nvPicPr>
          <p:cNvPr id="58372" name="Picture 8" descr="CFSME_logoma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t="15686"/>
          <a:stretch>
            <a:fillRect/>
          </a:stretch>
        </p:blipFill>
        <p:spPr bwMode="auto">
          <a:xfrm>
            <a:off x="1908572" y="1112045"/>
            <a:ext cx="5337572" cy="140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Subtitle 2"/>
          <p:cNvSpPr txBox="1">
            <a:spLocks/>
          </p:cNvSpPr>
          <p:nvPr/>
        </p:nvSpPr>
        <p:spPr bwMode="auto">
          <a:xfrm>
            <a:off x="1332327" y="2349882"/>
            <a:ext cx="6858000" cy="50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lnSpc>
                <a:spcPct val="80000"/>
              </a:lnSpc>
              <a:buFontTx/>
              <a:buNone/>
            </a:pPr>
            <a:r>
              <a:rPr lang="en-US" altLang="en-US" sz="1800" b="1" dirty="0" smtClean="0">
                <a:solidFill>
                  <a:srgbClr val="606060"/>
                </a:solidFill>
              </a:rPr>
              <a:t>2016 </a:t>
            </a:r>
            <a:r>
              <a:rPr lang="en-US" altLang="en-US" sz="1800" b="1" dirty="0">
                <a:solidFill>
                  <a:srgbClr val="606060"/>
                </a:solidFill>
              </a:rPr>
              <a:t>Webinar Series </a:t>
            </a:r>
            <a:r>
              <a:rPr lang="en-US" altLang="en-US" sz="1800" dirty="0">
                <a:solidFill>
                  <a:srgbClr val="606060"/>
                </a:solidFill>
              </a:rPr>
              <a:t>|</a:t>
            </a:r>
            <a:r>
              <a:rPr lang="en-US" altLang="en-US" sz="1800" b="1" dirty="0">
                <a:solidFill>
                  <a:srgbClr val="606060"/>
                </a:solidFill>
              </a:rPr>
              <a:t> </a:t>
            </a:r>
            <a:r>
              <a:rPr lang="en-US" altLang="en-US" sz="1800" dirty="0">
                <a:solidFill>
                  <a:srgbClr val="606060"/>
                </a:solidFill>
              </a:rPr>
              <a:t>Thursday, </a:t>
            </a:r>
            <a:r>
              <a:rPr lang="en-US" altLang="en-US" sz="1800" dirty="0" smtClean="0">
                <a:solidFill>
                  <a:srgbClr val="606060"/>
                </a:solidFill>
              </a:rPr>
              <a:t>March 17, 2016 </a:t>
            </a:r>
            <a:r>
              <a:rPr lang="en-US" altLang="en-US" sz="1800" dirty="0">
                <a:solidFill>
                  <a:srgbClr val="606060"/>
                </a:solidFill>
              </a:rPr>
              <a:t>| 1:00 PM Eastern</a:t>
            </a:r>
          </a:p>
        </p:txBody>
      </p:sp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1750814" y="3736061"/>
            <a:ext cx="5642372" cy="123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76" tIns="34289" rIns="68576" bIns="34289"/>
          <a:lstStyle/>
          <a:p>
            <a:pPr algn="ctr" defTabSz="6858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Susan Levine, MD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defTabSz="6858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Founder </a:t>
            </a:r>
          </a:p>
          <a:p>
            <a:pPr algn="ctr" defTabSz="6858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Medical Office of Susan Levine, MD</a:t>
            </a:r>
            <a:r>
              <a:rPr lang="en-US" sz="1500" dirty="0">
                <a:solidFill>
                  <a:prstClr val="black"/>
                </a:solidFill>
              </a:rPr>
              <a:t/>
            </a:r>
            <a:br>
              <a:rPr lang="en-US" sz="1500" dirty="0">
                <a:solidFill>
                  <a:prstClr val="black"/>
                </a:solidFill>
              </a:rPr>
            </a:br>
            <a:r>
              <a:rPr lang="en-US" sz="1500" dirty="0">
                <a:solidFill>
                  <a:prstClr val="black"/>
                </a:solidFill>
              </a:rPr>
              <a:t/>
            </a:r>
            <a:br>
              <a:rPr lang="en-US" sz="1500" dirty="0">
                <a:solidFill>
                  <a:prstClr val="black"/>
                </a:solidFill>
              </a:rPr>
            </a:b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6040" y="5475932"/>
            <a:ext cx="2644378" cy="3139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b="1" dirty="0">
                <a:solidFill>
                  <a:srgbClr val="F16324"/>
                </a:solidFill>
                <a:latin typeface="Arial Narrow" panose="020B0606020202030204" pitchFamily="34" charset="0"/>
              </a:rPr>
              <a:t>www.SolveCFS.org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542" y="2974589"/>
            <a:ext cx="1332803" cy="161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9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BIOMARKERS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TESTING DIFFERENT </a:t>
            </a:r>
            <a:r>
              <a:rPr lang="en-US" dirty="0" smtClean="0"/>
              <a:t>SUBGROUPS</a:t>
            </a:r>
          </a:p>
          <a:p>
            <a:endParaRPr lang="en-US" dirty="0" smtClean="0"/>
          </a:p>
          <a:p>
            <a:r>
              <a:rPr lang="en-US" dirty="0" smtClean="0"/>
              <a:t>VALIDITY OVER </a:t>
            </a:r>
            <a:r>
              <a:rPr lang="en-US" dirty="0" smtClean="0"/>
              <a:t>TIME</a:t>
            </a:r>
          </a:p>
          <a:p>
            <a:endParaRPr lang="en-US" dirty="0" smtClean="0"/>
          </a:p>
          <a:p>
            <a:r>
              <a:rPr lang="en-US" dirty="0" smtClean="0"/>
              <a:t>UNIQUE TO CFS?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844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BIOMARKERS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EVALUATING PATIENTS FOR RESEARCH AND APPLYING SEVERAL CASE DEFINITIONS</a:t>
            </a:r>
          </a:p>
          <a:p>
            <a:r>
              <a:rPr lang="en-US" dirty="0" smtClean="0"/>
              <a:t>LOOKING AT SUBGROUPS (SEVERITY AND DURATION OF ILLNESS); ETHNICITY; ACUTE VS. GRADUAL ONSET</a:t>
            </a:r>
          </a:p>
          <a:p>
            <a:r>
              <a:rPr lang="en-US" dirty="0" smtClean="0"/>
              <a:t>FAMILY HISTORY</a:t>
            </a:r>
          </a:p>
          <a:p>
            <a:r>
              <a:rPr lang="en-US" dirty="0" smtClean="0"/>
              <a:t>COMORBID DISORDERS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52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REGISTRIES AND BIOBANKS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COMPARE DEMOGRAPHIC (NON-TISSUE SAMPLE) INFORMATION ON PATIENTS DIAGNOSED BY EXPERT </a:t>
            </a:r>
            <a:r>
              <a:rPr lang="en-US" dirty="0" smtClean="0"/>
              <a:t>CLINICIANS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EXTENSIVE INFORMATION ABOUT:</a:t>
            </a:r>
          </a:p>
          <a:p>
            <a:pPr marL="0" indent="0">
              <a:buNone/>
            </a:pPr>
            <a:r>
              <a:rPr lang="en-US" dirty="0" smtClean="0"/>
              <a:t>-CHILDHOOD ILLNESS</a:t>
            </a:r>
            <a:br>
              <a:rPr lang="en-US" dirty="0" smtClean="0"/>
            </a:br>
            <a:r>
              <a:rPr lang="en-US" dirty="0" smtClean="0"/>
              <a:t>-ENVIRONMENT</a:t>
            </a:r>
            <a:br>
              <a:rPr lang="en-US" dirty="0" smtClean="0"/>
            </a:br>
            <a:r>
              <a:rPr lang="en-US" dirty="0" smtClean="0"/>
              <a:t>-STRESSORS</a:t>
            </a:r>
            <a:br>
              <a:rPr lang="en-US" dirty="0" smtClean="0"/>
            </a:br>
            <a:r>
              <a:rPr lang="en-US" dirty="0" smtClean="0"/>
              <a:t>-VACCINES</a:t>
            </a:r>
            <a:br>
              <a:rPr lang="en-US" dirty="0" smtClean="0"/>
            </a:br>
            <a:r>
              <a:rPr lang="en-US" dirty="0" smtClean="0"/>
              <a:t>-FOOD INGESTION (UNPASTEURIZED PRODUCTS)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986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REGISTRIES AND BIOBANKS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LABORATORY SAMPLES; DETERMINE HOW MUCH BLOOD OR OTHER BODILY FLUID IS NEEDED FOR STORAGE AND TO USE AMONG SEVERAL DIFFERENT INVESTIGATORS</a:t>
            </a:r>
          </a:p>
          <a:p>
            <a:r>
              <a:rPr lang="en-US" dirty="0" smtClean="0"/>
              <a:t>CONFIDENTIALITY</a:t>
            </a:r>
          </a:p>
          <a:p>
            <a:r>
              <a:rPr lang="en-US" dirty="0" smtClean="0"/>
              <a:t>COST OF MAINTAINING STORAGE</a:t>
            </a:r>
          </a:p>
          <a:p>
            <a:r>
              <a:rPr lang="en-US" dirty="0" smtClean="0"/>
              <a:t>UPDATE REGISTRY OVER TIME AND INFORM SUBJECTS OF NEW DEVELOPMENTS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223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BIOBANK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TISSUES ARE IMPORTANT TO </a:t>
            </a:r>
            <a:r>
              <a:rPr lang="en-US" dirty="0" smtClean="0"/>
              <a:t>SAMPLE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SALIVA, STOOL, URINE, </a:t>
            </a:r>
            <a:r>
              <a:rPr lang="en-US" dirty="0" smtClean="0"/>
              <a:t>MUSCLE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BRAIN, HEART, THYROID,LYMPH NODE, APPENDIX?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499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CENTERS OF EXCELLENCE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HOUSE MULTIDISCIPLINARY GROUPS OF PHYSICIANS AND OTHER MED PROFESSIONALS WITH SPECIAL INTEREST IN </a:t>
            </a:r>
            <a:r>
              <a:rPr lang="en-US" dirty="0" smtClean="0"/>
              <a:t>ME/CFS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EVALUATE PATIENTS IN PERSON AND VIRTUALLY (SKYPE/TELEMEDICINE) AND REPORT TO PRIMARY CAREGIVERS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977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CENTERS OF EXCELLENCE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SERVE AS TRAINING PROGRAMS FOR YOUNG MEDICAL GRADUATES OR MID-CAREER PHYSICIANS INTERESTED IN LEARNING MORE ABOUT </a:t>
            </a:r>
            <a:r>
              <a:rPr lang="en-US" dirty="0" smtClean="0"/>
              <a:t>ME/CFS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PATIENT/LABORATORY/EPIDEMIOLOGY COMPONENT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768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CENTERS OF EXCELLENCE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HOLD CONFERENCES THAT CAN BE VIEWED ONLINE DISCUSSING WORKUP OF PATIENTS WITH “POST EXERTIONAL MALAISE</a:t>
            </a:r>
            <a:r>
              <a:rPr lang="en-US" dirty="0" smtClean="0"/>
              <a:t>”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USE SAMPLE PATIENT </a:t>
            </a:r>
            <a:r>
              <a:rPr lang="en-US" dirty="0" smtClean="0"/>
              <a:t>INTERVIEWS</a:t>
            </a:r>
          </a:p>
          <a:p>
            <a:endParaRPr lang="en-US" dirty="0" smtClean="0"/>
          </a:p>
          <a:p>
            <a:r>
              <a:rPr lang="en-US" dirty="0" smtClean="0"/>
              <a:t>UPDATE INFORMATION AS IT BECOMES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156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EDUCATION ME/CFS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ACCURACY OF WEBSITES THAT PROVIDE CASE DEFINITION AND WAYS TO EVALUATE </a:t>
            </a:r>
            <a:r>
              <a:rPr lang="en-US" dirty="0" smtClean="0"/>
              <a:t>PATIENTS</a:t>
            </a:r>
            <a:endParaRPr lang="en-US" dirty="0" smtClean="0"/>
          </a:p>
          <a:p>
            <a:r>
              <a:rPr lang="en-US" dirty="0" smtClean="0"/>
              <a:t>CDC </a:t>
            </a:r>
            <a:r>
              <a:rPr lang="en-US" dirty="0" smtClean="0"/>
              <a:t>WEBSITE</a:t>
            </a:r>
            <a:endParaRPr lang="en-US" dirty="0" smtClean="0"/>
          </a:p>
          <a:p>
            <a:r>
              <a:rPr lang="en-US" dirty="0" smtClean="0"/>
              <a:t>MEDSCAPE</a:t>
            </a:r>
          </a:p>
          <a:p>
            <a:r>
              <a:rPr lang="en-US" dirty="0" smtClean="0"/>
              <a:t>MAYO CLINIC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321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EDUCATION ME/CFS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UP TO DATE (APP USED BY RESIDENTS)</a:t>
            </a:r>
          </a:p>
          <a:p>
            <a:r>
              <a:rPr lang="en-US" dirty="0" smtClean="0"/>
              <a:t>SPEAKERS ATTEND GENERAL MEDICAL CONFERENCES AND DISCUSS ME/CFS; </a:t>
            </a:r>
            <a:r>
              <a:rPr lang="en-US" smtClean="0"/>
              <a:t>MAKE “FACT SHEETS” </a:t>
            </a:r>
            <a:r>
              <a:rPr lang="en-US" dirty="0" smtClean="0"/>
              <a:t>AVAILABLE ON THEIR WEBSITES FOR BOTH PHYSICIANS AND PATIENTS</a:t>
            </a:r>
          </a:p>
          <a:p>
            <a:r>
              <a:rPr lang="en-US" dirty="0" smtClean="0"/>
              <a:t>PEDIATRIC COMPONENT (INCLUDES INFORMATION FOR SCHOOL NURSES AND OTHERS)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898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43000" y="857250"/>
            <a:ext cx="6858000" cy="228600"/>
          </a:xfrm>
          <a:prstGeom prst="rect">
            <a:avLst/>
          </a:prstGeom>
          <a:solidFill>
            <a:srgbClr val="889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lnSpc>
                <a:spcPct val="80000"/>
              </a:lnSpc>
              <a:defRPr/>
            </a:pPr>
            <a:endParaRPr lang="en-US" dirty="0">
              <a:solidFill>
                <a:srgbClr val="507033"/>
              </a:solidFill>
            </a:endParaRPr>
          </a:p>
        </p:txBody>
      </p:sp>
      <p:sp>
        <p:nvSpPr>
          <p:cNvPr id="60419" name="Title 1"/>
          <p:cNvSpPr>
            <a:spLocks noGrp="1"/>
          </p:cNvSpPr>
          <p:nvPr>
            <p:ph type="title"/>
          </p:nvPr>
        </p:nvSpPr>
        <p:spPr>
          <a:xfrm>
            <a:off x="1485900" y="1143000"/>
            <a:ext cx="6172200" cy="857250"/>
          </a:xfrm>
        </p:spPr>
        <p:txBody>
          <a:bodyPr/>
          <a:lstStyle/>
          <a:p>
            <a:r>
              <a:rPr lang="en-US" altLang="en-US" smtClean="0">
                <a:solidFill>
                  <a:srgbClr val="C96009"/>
                </a:solidFill>
              </a:rPr>
              <a:t>About Our Webinars</a:t>
            </a:r>
          </a:p>
        </p:txBody>
      </p:sp>
      <p:sp>
        <p:nvSpPr>
          <p:cNvPr id="60420" name="Content Placeholder 2"/>
          <p:cNvSpPr>
            <a:spLocks noGrp="1"/>
          </p:cNvSpPr>
          <p:nvPr>
            <p:ph idx="1"/>
          </p:nvPr>
        </p:nvSpPr>
        <p:spPr>
          <a:xfrm>
            <a:off x="1485900" y="2005014"/>
            <a:ext cx="6172200" cy="3737372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US" altLang="en-US" dirty="0" smtClean="0">
                <a:solidFill>
                  <a:srgbClr val="507033"/>
                </a:solidFill>
              </a:rPr>
              <a:t>Welcome to the 2016 webinar series!</a:t>
            </a:r>
          </a:p>
          <a:p>
            <a:pPr>
              <a:spcAft>
                <a:spcPts val="900"/>
              </a:spcAft>
            </a:pPr>
            <a:r>
              <a:rPr lang="en-US" altLang="en-US" dirty="0" smtClean="0">
                <a:solidFill>
                  <a:srgbClr val="507033"/>
                </a:solidFill>
              </a:rPr>
              <a:t>The audience is muted; use the question box to send us questions</a:t>
            </a:r>
          </a:p>
          <a:p>
            <a:pPr>
              <a:spcAft>
                <a:spcPts val="900"/>
              </a:spcAft>
            </a:pPr>
            <a:r>
              <a:rPr lang="en-US" altLang="en-US" dirty="0" smtClean="0">
                <a:solidFill>
                  <a:srgbClr val="507033"/>
                </a:solidFill>
              </a:rPr>
              <a:t>Webinars are recorded, and the recording is made available on our YouTube channel </a:t>
            </a:r>
          </a:p>
          <a:p>
            <a:pPr>
              <a:spcAft>
                <a:spcPts val="900"/>
              </a:spcAft>
            </a:pPr>
            <a:r>
              <a:rPr lang="en-US" altLang="en-US" dirty="0" smtClean="0">
                <a:solidFill>
                  <a:srgbClr val="507033"/>
                </a:solidFill>
              </a:rPr>
              <a:t>The Solve ME/CFS Initiative is a research organization and does not provide medical advice</a:t>
            </a:r>
          </a:p>
        </p:txBody>
      </p:sp>
      <p:pic>
        <p:nvPicPr>
          <p:cNvPr id="60421" name="Picture 3" descr="CFIDS_Mark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5"/>
          <a:stretch>
            <a:fillRect/>
          </a:stretch>
        </p:blipFill>
        <p:spPr bwMode="auto">
          <a:xfrm>
            <a:off x="1143000" y="5554266"/>
            <a:ext cx="514350" cy="44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73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3" descr="CFIDS_Mark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5"/>
          <a:stretch>
            <a:fillRect/>
          </a:stretch>
        </p:blipFill>
        <p:spPr bwMode="auto">
          <a:xfrm>
            <a:off x="1085850" y="5106591"/>
            <a:ext cx="1028700" cy="89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1143000" y="857250"/>
            <a:ext cx="6858000" cy="228600"/>
          </a:xfrm>
          <a:prstGeom prst="rect">
            <a:avLst/>
          </a:prstGeom>
          <a:solidFill>
            <a:srgbClr val="889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lnSpc>
                <a:spcPct val="80000"/>
              </a:lnSpc>
              <a:defRPr/>
            </a:pPr>
            <a:endParaRPr lang="en-US" sz="1350" dirty="0">
              <a:solidFill>
                <a:srgbClr val="507033"/>
              </a:solidFill>
            </a:endParaRPr>
          </a:p>
        </p:txBody>
      </p:sp>
      <p:sp>
        <p:nvSpPr>
          <p:cNvPr id="84996" name="Title 4"/>
          <p:cNvSpPr>
            <a:spLocks noGrp="1"/>
          </p:cNvSpPr>
          <p:nvPr>
            <p:ph type="title"/>
          </p:nvPr>
        </p:nvSpPr>
        <p:spPr>
          <a:xfrm>
            <a:off x="1485900" y="1428750"/>
            <a:ext cx="6172200" cy="514350"/>
          </a:xfrm>
        </p:spPr>
        <p:txBody>
          <a:bodyPr/>
          <a:lstStyle/>
          <a:p>
            <a:r>
              <a:rPr lang="en-US" altLang="en-US" sz="2700">
                <a:solidFill>
                  <a:srgbClr val="F16324"/>
                </a:solidFill>
              </a:rPr>
              <a:t>Be at the Center of the Solution</a:t>
            </a:r>
            <a:endParaRPr lang="en-US" altLang="en-US" sz="270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1704975" y="2000250"/>
            <a:ext cx="6410325" cy="36576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dirty="0">
                <a:solidFill>
                  <a:srgbClr val="507033"/>
                </a:solidFill>
                <a:latin typeface="+mj-lt"/>
              </a:rPr>
              <a:t>Register for </a:t>
            </a:r>
            <a:r>
              <a:rPr lang="en-US" dirty="0" smtClean="0">
                <a:solidFill>
                  <a:srgbClr val="507033"/>
                </a:solidFill>
                <a:latin typeface="+mj-lt"/>
              </a:rPr>
              <a:t>future </a:t>
            </a:r>
            <a:r>
              <a:rPr lang="en-US" dirty="0">
                <a:solidFill>
                  <a:srgbClr val="507033"/>
                </a:solidFill>
                <a:latin typeface="+mj-lt"/>
              </a:rPr>
              <a:t>webinars: </a:t>
            </a:r>
            <a:endParaRPr lang="en-US" dirty="0">
              <a:solidFill>
                <a:srgbClr val="F16324"/>
              </a:solidFill>
              <a:latin typeface="+mj-lt"/>
            </a:endParaRPr>
          </a:p>
          <a:p>
            <a:pPr marL="0" indent="0">
              <a:buNone/>
              <a:defRPr/>
            </a:pPr>
            <a:r>
              <a:rPr lang="en-US" sz="1350" dirty="0">
                <a:solidFill>
                  <a:srgbClr val="F16324"/>
                </a:solidFill>
                <a:latin typeface="+mj-lt"/>
              </a:rPr>
              <a:t>	</a:t>
            </a:r>
            <a:r>
              <a:rPr lang="en-US" sz="2000" b="1" dirty="0">
                <a:solidFill>
                  <a:srgbClr val="F16324"/>
                </a:solidFill>
                <a:latin typeface="+mj-lt"/>
              </a:rPr>
              <a:t>SolveCFS.org/webinar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507033"/>
                </a:solidFill>
                <a:latin typeface="+mj-lt"/>
              </a:rPr>
              <a:t>Sign up for our blog and newsletters</a:t>
            </a:r>
          </a:p>
          <a:p>
            <a:pPr marL="685800" lvl="2" indent="0">
              <a:buNone/>
              <a:defRPr/>
            </a:pPr>
            <a:r>
              <a:rPr lang="en-US" sz="2000" b="1" dirty="0" smtClean="0">
                <a:solidFill>
                  <a:srgbClr val="F16324"/>
                </a:solidFill>
                <a:latin typeface="+mj-lt"/>
              </a:rPr>
              <a:t>SolveCFS.org/newsletters  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507033"/>
                </a:solidFill>
                <a:latin typeface="+mj-lt"/>
              </a:rPr>
              <a:t>Like us on </a:t>
            </a:r>
            <a:r>
              <a:rPr lang="en-US" b="1" dirty="0" smtClean="0">
                <a:solidFill>
                  <a:srgbClr val="F16324"/>
                </a:solidFill>
                <a:latin typeface="+mj-lt"/>
              </a:rPr>
              <a:t>Facebook.com/</a:t>
            </a:r>
            <a:r>
              <a:rPr lang="en-US" b="1" dirty="0" err="1" smtClean="0">
                <a:solidFill>
                  <a:srgbClr val="F16324"/>
                </a:solidFill>
                <a:latin typeface="+mj-lt"/>
              </a:rPr>
              <a:t>SolveMECFSInitiative</a:t>
            </a:r>
            <a:endParaRPr lang="en-US" b="1" dirty="0">
              <a:solidFill>
                <a:srgbClr val="F16324"/>
              </a:solidFill>
              <a:latin typeface="+mj-lt"/>
            </a:endParaRPr>
          </a:p>
          <a:p>
            <a:pPr marL="0" indent="0">
              <a:buNone/>
              <a:defRPr/>
            </a:pPr>
            <a:r>
              <a:rPr lang="en-US" dirty="0">
                <a:solidFill>
                  <a:srgbClr val="507033"/>
                </a:solidFill>
                <a:latin typeface="+mj-lt"/>
              </a:rPr>
              <a:t>Join the </a:t>
            </a:r>
            <a:r>
              <a:rPr lang="en-US" dirty="0" err="1">
                <a:solidFill>
                  <a:srgbClr val="507033"/>
                </a:solidFill>
                <a:latin typeface="+mj-lt"/>
              </a:rPr>
              <a:t>BioBank</a:t>
            </a:r>
            <a:r>
              <a:rPr lang="en-US" dirty="0">
                <a:solidFill>
                  <a:srgbClr val="507033"/>
                </a:solidFill>
                <a:latin typeface="+mj-lt"/>
              </a:rPr>
              <a:t>! Email </a:t>
            </a:r>
            <a:r>
              <a:rPr lang="en-US" b="1" dirty="0">
                <a:solidFill>
                  <a:srgbClr val="F16324"/>
                </a:solidFill>
                <a:latin typeface="+mj-lt"/>
              </a:rPr>
              <a:t>BioBank@SolveCFS.org</a:t>
            </a:r>
            <a:r>
              <a:rPr lang="en-US" u="sng" dirty="0">
                <a:solidFill>
                  <a:srgbClr val="F16324"/>
                </a:solidFill>
                <a:latin typeface="+mj-lt"/>
              </a:rPr>
              <a:t/>
            </a:r>
            <a:br>
              <a:rPr lang="en-US" u="sng" dirty="0">
                <a:solidFill>
                  <a:srgbClr val="F16324"/>
                </a:solidFill>
                <a:latin typeface="+mj-lt"/>
              </a:rPr>
            </a:br>
            <a:r>
              <a:rPr lang="en-US" dirty="0">
                <a:solidFill>
                  <a:srgbClr val="F16324"/>
                </a:solidFill>
                <a:latin typeface="+mj-lt"/>
              </a:rPr>
              <a:t>	</a:t>
            </a:r>
            <a:r>
              <a:rPr lang="en-US" sz="1800" b="1" dirty="0">
                <a:solidFill>
                  <a:srgbClr val="F16324"/>
                </a:solidFill>
                <a:latin typeface="+mj-lt"/>
              </a:rPr>
              <a:t>SolveCFS.org/</a:t>
            </a:r>
            <a:r>
              <a:rPr lang="en-US" sz="1800" b="1" dirty="0" err="1">
                <a:solidFill>
                  <a:srgbClr val="F16324"/>
                </a:solidFill>
                <a:latin typeface="+mj-lt"/>
              </a:rPr>
              <a:t>biobank</a:t>
            </a:r>
            <a:endParaRPr lang="en-US" sz="1800" b="1" dirty="0">
              <a:solidFill>
                <a:srgbClr val="F16324"/>
              </a:solidFill>
              <a:latin typeface="+mj-lt"/>
            </a:endParaRPr>
          </a:p>
          <a:p>
            <a:pPr marL="0" indent="0">
              <a:buNone/>
              <a:defRPr/>
            </a:pPr>
            <a:r>
              <a:rPr lang="en-US" dirty="0">
                <a:solidFill>
                  <a:srgbClr val="507033"/>
                </a:solidFill>
                <a:latin typeface="+mj-lt"/>
              </a:rPr>
              <a:t>Drive research and fuel progress by donating!            	</a:t>
            </a:r>
            <a:r>
              <a:rPr lang="en-US" sz="1800" b="1" dirty="0">
                <a:solidFill>
                  <a:srgbClr val="F16324"/>
                </a:solidFill>
                <a:latin typeface="+mj-lt"/>
              </a:rPr>
              <a:t>SolveCFS.org/donate</a:t>
            </a:r>
            <a:r>
              <a:rPr lang="en-US" sz="1800" u="sng" dirty="0">
                <a:solidFill>
                  <a:srgbClr val="F16324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409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1143000" y="857250"/>
            <a:ext cx="6858000" cy="228600"/>
          </a:xfrm>
          <a:prstGeom prst="rect">
            <a:avLst/>
          </a:prstGeom>
          <a:solidFill>
            <a:srgbClr val="889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lnSpc>
                <a:spcPct val="80000"/>
              </a:lnSpc>
              <a:defRPr/>
            </a:pPr>
            <a:endParaRPr lang="en-US" sz="1350" dirty="0">
              <a:solidFill>
                <a:srgbClr val="507033"/>
              </a:solidFill>
            </a:endParaRPr>
          </a:p>
        </p:txBody>
      </p:sp>
      <p:pic>
        <p:nvPicPr>
          <p:cNvPr id="87043" name="Picture 2" descr="CFSME_logomain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226345"/>
            <a:ext cx="6057900" cy="117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1428750" y="2400300"/>
            <a:ext cx="6286500" cy="310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3000" b="1" dirty="0" smtClean="0">
              <a:solidFill>
                <a:srgbClr val="F16324"/>
              </a:solidFill>
              <a:latin typeface="Arial Narrow" panose="020B0606020202030204" pitchFamily="34" charset="0"/>
              <a:ea typeface="Microsoft YaHei" panose="020B0503020204020204" pitchFamily="34" charset="-122"/>
            </a:endParaRPr>
          </a:p>
          <a:p>
            <a:pPr algn="ctr" defTabSz="68580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3000" b="1" dirty="0">
              <a:solidFill>
                <a:srgbClr val="F16324"/>
              </a:solidFill>
              <a:latin typeface="Arial Narrow" panose="020B0606020202030204" pitchFamily="34" charset="0"/>
              <a:ea typeface="Microsoft YaHei" panose="020B0503020204020204" pitchFamily="34" charset="-122"/>
            </a:endParaRPr>
          </a:p>
          <a:p>
            <a:pPr algn="ctr" defTabSz="68580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solidFill>
                  <a:srgbClr val="F16324"/>
                </a:solidFill>
                <a:latin typeface="Arial Narrow" panose="020B0606020202030204" pitchFamily="34" charset="0"/>
                <a:ea typeface="Microsoft YaHei" panose="020B0503020204020204" pitchFamily="34" charset="-122"/>
              </a:rPr>
              <a:t>Thank </a:t>
            </a:r>
            <a:r>
              <a:rPr lang="en-US" altLang="en-US" sz="3000" b="1" dirty="0">
                <a:solidFill>
                  <a:srgbClr val="F16324"/>
                </a:solidFill>
                <a:latin typeface="Arial Narrow" panose="020B0606020202030204" pitchFamily="34" charset="0"/>
                <a:ea typeface="Microsoft YaHei" panose="020B0503020204020204" pitchFamily="34" charset="-122"/>
              </a:rPr>
              <a:t>You!</a:t>
            </a:r>
            <a:endParaRPr lang="en-US" altLang="en-US" sz="3000" dirty="0">
              <a:solidFill>
                <a:srgbClr val="F16324"/>
              </a:solidFill>
              <a:latin typeface="Arial Narrow" panose="020B0606020202030204" pitchFamily="34" charset="0"/>
              <a:ea typeface="Microsoft YaHei" panose="020B0503020204020204" pitchFamily="34" charset="-122"/>
            </a:endParaRPr>
          </a:p>
          <a:p>
            <a:pPr algn="ctr" defTabSz="68580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1500" b="1" dirty="0">
              <a:solidFill>
                <a:srgbClr val="F16324"/>
              </a:solidFill>
              <a:latin typeface="Arial Narrow" panose="020B0606020202030204" pitchFamily="34" charset="0"/>
              <a:ea typeface="Microsoft YaHei" panose="020B0503020204020204" pitchFamily="34" charset="-122"/>
            </a:endParaRPr>
          </a:p>
          <a:p>
            <a:pPr algn="ctr" defTabSz="68580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F16324"/>
                </a:solidFill>
                <a:latin typeface="Arial Narrow" panose="020B0606020202030204" pitchFamily="34" charset="0"/>
                <a:ea typeface="Microsoft YaHei" panose="020B0503020204020204" pitchFamily="34" charset="-122"/>
              </a:rPr>
              <a:t>Our Mission</a:t>
            </a:r>
            <a:endParaRPr lang="en-US" altLang="en-US" sz="2100" dirty="0">
              <a:solidFill>
                <a:srgbClr val="F16324"/>
              </a:solidFill>
              <a:latin typeface="Arial Narrow" panose="020B0606020202030204" pitchFamily="34" charset="0"/>
              <a:ea typeface="Microsoft YaHei" panose="020B0503020204020204" pitchFamily="34" charset="-122"/>
            </a:endParaRPr>
          </a:p>
          <a:p>
            <a:pPr algn="ctr" defTabSz="68580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507033"/>
                </a:solidFill>
                <a:latin typeface="Arial Narrow" panose="020B0606020202030204" pitchFamily="34" charset="0"/>
                <a:ea typeface="Microsoft YaHei" panose="020B0503020204020204" pitchFamily="34" charset="-122"/>
              </a:rPr>
              <a:t>Make ME/CFS understood, diagnosable and treatable.</a:t>
            </a:r>
          </a:p>
          <a:p>
            <a:pPr algn="ctr" defTabSz="68580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1350" dirty="0">
              <a:solidFill>
                <a:srgbClr val="F16324"/>
              </a:solidFill>
              <a:latin typeface="Arial Narrow" panose="020B0606020202030204" pitchFamily="34" charset="0"/>
              <a:ea typeface="Microsoft YaHei" panose="020B0503020204020204" pitchFamily="34" charset="-122"/>
            </a:endParaRPr>
          </a:p>
          <a:p>
            <a:pPr algn="ctr" defTabSz="68580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F16324"/>
                </a:solidFill>
                <a:latin typeface="Arial Narrow" panose="020B0606020202030204" pitchFamily="34" charset="0"/>
                <a:ea typeface="Microsoft YaHei" panose="020B0503020204020204" pitchFamily="34" charset="-122"/>
              </a:rPr>
              <a:t>Our Strategy</a:t>
            </a:r>
          </a:p>
          <a:p>
            <a:pPr algn="ctr" defTabSz="68580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100" dirty="0">
                <a:solidFill>
                  <a:srgbClr val="4F6228"/>
                </a:solidFill>
                <a:latin typeface="Arial Narrow" panose="020B0606020202030204" pitchFamily="34" charset="0"/>
                <a:ea typeface="Microsoft YaHei" panose="020B0503020204020204" pitchFamily="34" charset="-122"/>
              </a:rPr>
              <a:t>Stimulate participatory research aimed at the early detection, objective diagnosis and effective treatment of ME/CFS through expanded public, private and commercial investment</a:t>
            </a:r>
          </a:p>
        </p:txBody>
      </p:sp>
    </p:spTree>
    <p:extLst>
      <p:ext uri="{BB962C8B-B14F-4D97-AF65-F5344CB8AC3E}">
        <p14:creationId xmlns:p14="http://schemas.microsoft.com/office/powerpoint/2010/main" val="248546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43000" y="857250"/>
            <a:ext cx="6858000" cy="228600"/>
          </a:xfrm>
          <a:prstGeom prst="rect">
            <a:avLst/>
          </a:prstGeom>
          <a:solidFill>
            <a:srgbClr val="889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lnSpc>
                <a:spcPct val="80000"/>
              </a:lnSpc>
              <a:defRPr/>
            </a:pPr>
            <a:endParaRPr lang="en-US" dirty="0">
              <a:solidFill>
                <a:srgbClr val="507033"/>
              </a:solidFill>
            </a:endParaRPr>
          </a:p>
        </p:txBody>
      </p:sp>
      <p:sp>
        <p:nvSpPr>
          <p:cNvPr id="60419" name="Title 1"/>
          <p:cNvSpPr>
            <a:spLocks noGrp="1"/>
          </p:cNvSpPr>
          <p:nvPr>
            <p:ph type="title"/>
          </p:nvPr>
        </p:nvSpPr>
        <p:spPr>
          <a:xfrm>
            <a:off x="1485900" y="1143000"/>
            <a:ext cx="6172200" cy="85725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C96009"/>
                </a:solidFill>
              </a:rPr>
              <a:t>Save the Date!</a:t>
            </a:r>
          </a:p>
        </p:txBody>
      </p:sp>
      <p:sp>
        <p:nvSpPr>
          <p:cNvPr id="60420" name="Content Placeholder 2"/>
          <p:cNvSpPr>
            <a:spLocks noGrp="1"/>
          </p:cNvSpPr>
          <p:nvPr>
            <p:ph idx="1"/>
          </p:nvPr>
        </p:nvSpPr>
        <p:spPr>
          <a:xfrm>
            <a:off x="1485900" y="2005014"/>
            <a:ext cx="6172200" cy="37373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April 21: </a:t>
            </a:r>
            <a:r>
              <a:rPr lang="en-US" b="1" dirty="0" smtClean="0"/>
              <a:t>Avindra </a:t>
            </a:r>
            <a:r>
              <a:rPr lang="en-US" b="1" dirty="0"/>
              <a:t>Nath, </a:t>
            </a:r>
            <a:r>
              <a:rPr lang="en-US" b="1" dirty="0" smtClean="0"/>
              <a:t>MD</a:t>
            </a:r>
            <a:r>
              <a:rPr lang="en-US" dirty="0" smtClean="0"/>
              <a:t>, Principal </a:t>
            </a:r>
            <a:r>
              <a:rPr lang="en-US" dirty="0"/>
              <a:t>Investigator of NIH’s new intramural study on </a:t>
            </a:r>
            <a:r>
              <a:rPr lang="en-US" dirty="0" smtClean="0"/>
              <a:t>ME/CFS </a:t>
            </a:r>
            <a:endParaRPr lang="en-US" dirty="0"/>
          </a:p>
          <a:p>
            <a:r>
              <a:rPr lang="en-US" dirty="0" smtClean="0"/>
              <a:t>May 19: </a:t>
            </a:r>
            <a:r>
              <a:rPr lang="en-US" b="1" dirty="0" smtClean="0"/>
              <a:t>Jarred Younger</a:t>
            </a:r>
            <a:r>
              <a:rPr lang="en-US" b="1" dirty="0"/>
              <a:t>, PhD</a:t>
            </a:r>
            <a:r>
              <a:rPr lang="en-US" dirty="0"/>
              <a:t>, Associate Professor in the Departments of Psychology, Anesthesiology and Rheumatology in the University of Alabama at </a:t>
            </a:r>
            <a:r>
              <a:rPr lang="en-US" dirty="0" smtClean="0"/>
              <a:t>Birmingham</a:t>
            </a:r>
            <a:endParaRPr lang="en-US" dirty="0"/>
          </a:p>
          <a:p>
            <a:r>
              <a:rPr lang="en-US" dirty="0" smtClean="0"/>
              <a:t>June 16: </a:t>
            </a:r>
            <a:r>
              <a:rPr lang="en-US" b="1" dirty="0" smtClean="0"/>
              <a:t>Jose </a:t>
            </a:r>
            <a:r>
              <a:rPr lang="en-US" b="1" dirty="0"/>
              <a:t>Montoya, MD</a:t>
            </a:r>
            <a:r>
              <a:rPr lang="en-US" dirty="0"/>
              <a:t>, Professor of Medicine in the Division of Infectious Diseases at Stanford University Medical </a:t>
            </a:r>
            <a:r>
              <a:rPr lang="en-US" dirty="0" smtClean="0"/>
              <a:t>Center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Registration for the April, May and June webinars will be available soon. </a:t>
            </a:r>
          </a:p>
          <a:p>
            <a:pPr marL="0" indent="0" algn="ctr">
              <a:buNone/>
            </a:pPr>
            <a:r>
              <a:rPr lang="en-US" dirty="0"/>
              <a:t>Check our website at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SolveCFS.org/webinar</a:t>
            </a:r>
            <a:r>
              <a:rPr lang="en-US" dirty="0"/>
              <a:t> or our Facebook page at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facebook.com/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SolveMECFSInitiative</a:t>
            </a:r>
            <a:r>
              <a:rPr lang="en-US" u="sng" dirty="0"/>
              <a:t> </a:t>
            </a:r>
            <a:r>
              <a:rPr lang="en-US" dirty="0"/>
              <a:t>for registration notifications and links for future webinars.</a:t>
            </a:r>
          </a:p>
          <a:p>
            <a:pPr>
              <a:spcAft>
                <a:spcPts val="900"/>
              </a:spcAft>
            </a:pPr>
            <a:endParaRPr lang="en-US" altLang="en-US" dirty="0" smtClean="0">
              <a:solidFill>
                <a:srgbClr val="507033"/>
              </a:solidFill>
            </a:endParaRPr>
          </a:p>
        </p:txBody>
      </p:sp>
      <p:pic>
        <p:nvPicPr>
          <p:cNvPr id="60421" name="Picture 3" descr="CFIDS_Mark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5"/>
          <a:stretch>
            <a:fillRect/>
          </a:stretch>
        </p:blipFill>
        <p:spPr bwMode="auto">
          <a:xfrm>
            <a:off x="1143000" y="5554266"/>
            <a:ext cx="514350" cy="44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26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43000" y="857250"/>
            <a:ext cx="6858000" cy="228600"/>
          </a:xfrm>
          <a:prstGeom prst="rect">
            <a:avLst/>
          </a:prstGeom>
          <a:solidFill>
            <a:srgbClr val="889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lnSpc>
                <a:spcPct val="80000"/>
              </a:lnSpc>
              <a:defRPr/>
            </a:pPr>
            <a:endParaRPr lang="en-US" dirty="0">
              <a:solidFill>
                <a:srgbClr val="507033"/>
              </a:solidFill>
            </a:endParaRPr>
          </a:p>
        </p:txBody>
      </p:sp>
      <p:sp>
        <p:nvSpPr>
          <p:cNvPr id="58371" name="Title 1"/>
          <p:cNvSpPr txBox="1">
            <a:spLocks/>
          </p:cNvSpPr>
          <p:nvPr/>
        </p:nvSpPr>
        <p:spPr bwMode="auto">
          <a:xfrm>
            <a:off x="1143000" y="2921796"/>
            <a:ext cx="6858000" cy="55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16324"/>
                </a:solidFill>
              </a:rPr>
              <a:t>The Future of ME/CFS</a:t>
            </a:r>
            <a:endParaRPr lang="en-US" altLang="en-US" sz="3600" b="1" dirty="0">
              <a:solidFill>
                <a:srgbClr val="F16324"/>
              </a:solidFill>
            </a:endParaRPr>
          </a:p>
        </p:txBody>
      </p:sp>
      <p:pic>
        <p:nvPicPr>
          <p:cNvPr id="58372" name="Picture 8" descr="CFSME_logoma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t="15686"/>
          <a:stretch>
            <a:fillRect/>
          </a:stretch>
        </p:blipFill>
        <p:spPr bwMode="auto">
          <a:xfrm>
            <a:off x="1908572" y="1112045"/>
            <a:ext cx="5337572" cy="140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Subtitle 2"/>
          <p:cNvSpPr txBox="1">
            <a:spLocks/>
          </p:cNvSpPr>
          <p:nvPr/>
        </p:nvSpPr>
        <p:spPr bwMode="auto">
          <a:xfrm>
            <a:off x="1332327" y="2349882"/>
            <a:ext cx="6858000" cy="50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lnSpc>
                <a:spcPct val="80000"/>
              </a:lnSpc>
              <a:buFontTx/>
              <a:buNone/>
            </a:pPr>
            <a:r>
              <a:rPr lang="en-US" altLang="en-US" sz="1800" b="1" smtClean="0">
                <a:solidFill>
                  <a:srgbClr val="606060"/>
                </a:solidFill>
              </a:rPr>
              <a:t>2016 </a:t>
            </a:r>
            <a:r>
              <a:rPr lang="en-US" altLang="en-US" sz="1800" b="1" dirty="0">
                <a:solidFill>
                  <a:srgbClr val="606060"/>
                </a:solidFill>
              </a:rPr>
              <a:t>Webinar Series </a:t>
            </a:r>
            <a:r>
              <a:rPr lang="en-US" altLang="en-US" sz="1800" dirty="0">
                <a:solidFill>
                  <a:srgbClr val="606060"/>
                </a:solidFill>
              </a:rPr>
              <a:t>|</a:t>
            </a:r>
            <a:r>
              <a:rPr lang="en-US" altLang="en-US" sz="1800" b="1" dirty="0">
                <a:solidFill>
                  <a:srgbClr val="606060"/>
                </a:solidFill>
              </a:rPr>
              <a:t> </a:t>
            </a:r>
            <a:r>
              <a:rPr lang="en-US" altLang="en-US" sz="1800" dirty="0">
                <a:solidFill>
                  <a:srgbClr val="606060"/>
                </a:solidFill>
              </a:rPr>
              <a:t>Thursday, </a:t>
            </a:r>
            <a:r>
              <a:rPr lang="en-US" altLang="en-US" sz="1800" dirty="0" smtClean="0">
                <a:solidFill>
                  <a:srgbClr val="606060"/>
                </a:solidFill>
              </a:rPr>
              <a:t>March 17, 2016 </a:t>
            </a:r>
            <a:r>
              <a:rPr lang="en-US" altLang="en-US" sz="1800" dirty="0">
                <a:solidFill>
                  <a:srgbClr val="606060"/>
                </a:solidFill>
              </a:rPr>
              <a:t>| 1:00 PM Eastern</a:t>
            </a:r>
          </a:p>
        </p:txBody>
      </p:sp>
      <p:sp>
        <p:nvSpPr>
          <p:cNvPr id="11" name="Rectangle 30"/>
          <p:cNvSpPr>
            <a:spLocks noChangeArrowheads="1"/>
          </p:cNvSpPr>
          <p:nvPr/>
        </p:nvSpPr>
        <p:spPr bwMode="auto">
          <a:xfrm>
            <a:off x="1750814" y="3736061"/>
            <a:ext cx="5642372" cy="123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76" tIns="34289" rIns="68576" bIns="34289"/>
          <a:lstStyle/>
          <a:p>
            <a:pPr algn="ctr" defTabSz="6858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Susan Levine, MD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defTabSz="6858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Founder </a:t>
            </a:r>
          </a:p>
          <a:p>
            <a:pPr algn="ctr" defTabSz="6858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Medical Office of Susan Levine, MD</a:t>
            </a:r>
            <a:r>
              <a:rPr lang="en-US" sz="1500" dirty="0">
                <a:solidFill>
                  <a:prstClr val="black"/>
                </a:solidFill>
              </a:rPr>
              <a:t/>
            </a:r>
            <a:br>
              <a:rPr lang="en-US" sz="1500" dirty="0">
                <a:solidFill>
                  <a:prstClr val="black"/>
                </a:solidFill>
              </a:rPr>
            </a:br>
            <a:r>
              <a:rPr lang="en-US" sz="1500" dirty="0">
                <a:solidFill>
                  <a:prstClr val="black"/>
                </a:solidFill>
              </a:rPr>
              <a:t/>
            </a:r>
            <a:br>
              <a:rPr lang="en-US" sz="1500" dirty="0">
                <a:solidFill>
                  <a:prstClr val="black"/>
                </a:solidFill>
              </a:rPr>
            </a:b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6040" y="5475932"/>
            <a:ext cx="2644378" cy="3139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b="1" dirty="0">
                <a:solidFill>
                  <a:srgbClr val="F16324"/>
                </a:solidFill>
                <a:latin typeface="Arial Narrow" panose="020B0606020202030204" pitchFamily="34" charset="0"/>
              </a:rPr>
              <a:t>www.SolveCFS.org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542" y="2974589"/>
            <a:ext cx="1332803" cy="161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5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 smtClean="0"/>
              <a:t>The Future of ME/CFS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52700"/>
            <a:ext cx="6400800" cy="1752600"/>
          </a:xfrm>
        </p:spPr>
        <p:txBody>
          <a:bodyPr>
            <a:noAutofit/>
          </a:bodyPr>
          <a:lstStyle/>
          <a:p>
            <a:pPr marL="514350" indent="-514350">
              <a:buAutoNum type="alphaUcPeriod"/>
            </a:pPr>
            <a:r>
              <a:rPr lang="en-US" sz="2800" dirty="0" smtClean="0">
                <a:solidFill>
                  <a:schemeClr val="tx1"/>
                </a:solidFill>
              </a:rPr>
              <a:t>TESTING A NEW CASE </a:t>
            </a:r>
            <a:r>
              <a:rPr lang="en-US" sz="2800" dirty="0" smtClean="0">
                <a:solidFill>
                  <a:schemeClr val="tx1"/>
                </a:solidFill>
              </a:rPr>
              <a:t>DEFINITION</a:t>
            </a:r>
          </a:p>
          <a:p>
            <a:pPr marL="514350" indent="-514350">
              <a:buAutoNum type="alphaUcPeriod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514350" indent="-514350">
              <a:buAutoNum type="alphaUcPeriod"/>
            </a:pPr>
            <a:r>
              <a:rPr lang="en-US" sz="2800" dirty="0" smtClean="0">
                <a:solidFill>
                  <a:schemeClr val="tx1"/>
                </a:solidFill>
              </a:rPr>
              <a:t>DEVELOPING </a:t>
            </a:r>
            <a:r>
              <a:rPr lang="en-US" sz="2800" dirty="0" smtClean="0">
                <a:solidFill>
                  <a:schemeClr val="tx1"/>
                </a:solidFill>
              </a:rPr>
              <a:t>BIOMARKERS</a:t>
            </a:r>
          </a:p>
          <a:p>
            <a:pPr marL="514350" indent="-514350">
              <a:buAutoNum type="alphaUcPeriod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514350" indent="-514350">
              <a:buAutoNum type="alphaUcPeriod"/>
            </a:pPr>
            <a:r>
              <a:rPr lang="en-US" sz="2800" dirty="0" smtClean="0">
                <a:solidFill>
                  <a:schemeClr val="tx1"/>
                </a:solidFill>
              </a:rPr>
              <a:t>MULTIDISCIPLINARY APPROACH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96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ME/CFS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REGISTRIES AND </a:t>
            </a:r>
            <a:r>
              <a:rPr lang="en-US" dirty="0" smtClean="0"/>
              <a:t>BIOBANKS</a:t>
            </a:r>
            <a:endParaRPr lang="en-US" dirty="0" smtClean="0"/>
          </a:p>
          <a:p>
            <a:r>
              <a:rPr lang="en-US" dirty="0" smtClean="0"/>
              <a:t>REPURPOSING OF OLD </a:t>
            </a:r>
            <a:r>
              <a:rPr lang="en-US" dirty="0" smtClean="0"/>
              <a:t>DRUGS</a:t>
            </a:r>
            <a:endParaRPr lang="en-US" dirty="0" smtClean="0"/>
          </a:p>
          <a:p>
            <a:r>
              <a:rPr lang="en-US" dirty="0" smtClean="0"/>
              <a:t>CENTERS OF EXCELLENCE</a:t>
            </a:r>
          </a:p>
          <a:p>
            <a:r>
              <a:rPr lang="en-US" dirty="0" smtClean="0"/>
              <a:t>MEDICAL EDUCATION</a:t>
            </a:r>
          </a:p>
          <a:p>
            <a:r>
              <a:rPr lang="en-US" dirty="0" smtClean="0"/>
              <a:t>TRAINING/FELLOWSHIP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882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A NEW CASE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PATHWAYS TO PREVENTION WORKSHOP-</a:t>
            </a:r>
          </a:p>
          <a:p>
            <a:pPr marL="0" indent="0">
              <a:buNone/>
            </a:pPr>
            <a:r>
              <a:rPr lang="en-US" dirty="0" smtClean="0"/>
              <a:t>DEC 9-10, </a:t>
            </a:r>
            <a:r>
              <a:rPr lang="en-US" dirty="0" smtClean="0"/>
              <a:t>2014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REVIEWED CASE DEFINITIONS, INCLUDING FUKUDA AND OXFORD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127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A NEW CASE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IOM: BEYOND ME/CFS: REDEFINING AN ILLNESS, FEB 10, </a:t>
            </a:r>
            <a:r>
              <a:rPr lang="en-US" dirty="0" smtClean="0"/>
              <a:t>2015</a:t>
            </a:r>
          </a:p>
          <a:p>
            <a:endParaRPr lang="en-US" dirty="0"/>
          </a:p>
          <a:p>
            <a:r>
              <a:rPr lang="en-US" dirty="0" smtClean="0"/>
              <a:t>CLINICAL CASE DEFINITION BASED ON </a:t>
            </a:r>
            <a:r>
              <a:rPr lang="en-US" dirty="0" smtClean="0"/>
              <a:t>SYMPTOMS</a:t>
            </a:r>
          </a:p>
          <a:p>
            <a:endParaRPr lang="en-US" dirty="0" smtClean="0"/>
          </a:p>
          <a:p>
            <a:r>
              <a:rPr lang="en-US" dirty="0" smtClean="0"/>
              <a:t>CORE: PEM, FATIGUE; SLEEP; 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870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A NEW CASE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 COGNITIVE </a:t>
            </a:r>
            <a:r>
              <a:rPr lang="en-US" dirty="0" smtClean="0"/>
              <a:t>DYSFUNCTION</a:t>
            </a:r>
          </a:p>
          <a:p>
            <a:endParaRPr lang="en-US" dirty="0" smtClean="0"/>
          </a:p>
          <a:p>
            <a:r>
              <a:rPr lang="en-US" dirty="0" smtClean="0"/>
              <a:t>AUTONOMIC </a:t>
            </a:r>
            <a:r>
              <a:rPr lang="en-US" dirty="0" smtClean="0"/>
              <a:t>DYSFUNCTION</a:t>
            </a:r>
          </a:p>
          <a:p>
            <a:endParaRPr lang="en-US" dirty="0" smtClean="0"/>
          </a:p>
          <a:p>
            <a:r>
              <a:rPr lang="en-US" dirty="0" smtClean="0"/>
              <a:t>FOR USE BY CLINICIANS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54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602</Words>
  <Application>Microsoft Office PowerPoint</Application>
  <PresentationFormat>On-screen Show (4:3)</PresentationFormat>
  <Paragraphs>117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Microsoft YaHei</vt:lpstr>
      <vt:lpstr>Arial</vt:lpstr>
      <vt:lpstr>Arial Narrow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About Our Webinars</vt:lpstr>
      <vt:lpstr>Save the Date!</vt:lpstr>
      <vt:lpstr>PowerPoint Presentation</vt:lpstr>
      <vt:lpstr>The Future of ME/CFS</vt:lpstr>
      <vt:lpstr>FUTURE OF ME/CFS</vt:lpstr>
      <vt:lpstr>TESTING A NEW CASE DEFINITION</vt:lpstr>
      <vt:lpstr>TESTING A NEW CASE DEFINITION</vt:lpstr>
      <vt:lpstr>TESTING A NEW CASE DEFINITION</vt:lpstr>
      <vt:lpstr>DEVELOPING BIOMARKERS  </vt:lpstr>
      <vt:lpstr>DEVELOPING BIOMARKERS</vt:lpstr>
      <vt:lpstr>REGISTRIES AND BIOBANKS</vt:lpstr>
      <vt:lpstr>REGISTRIES AND BIOBANKS</vt:lpstr>
      <vt:lpstr>BIOBANK CONT’D</vt:lpstr>
      <vt:lpstr>CENTERS OF EXCELLENCE</vt:lpstr>
      <vt:lpstr>CENTERS OF EXCELLENCE CONT’D</vt:lpstr>
      <vt:lpstr>CENTERS OF EXCELLENCE</vt:lpstr>
      <vt:lpstr>MEDICAL EDUCATION ME/CFS</vt:lpstr>
      <vt:lpstr>MEDICAL EDUCATION ME/CFS</vt:lpstr>
      <vt:lpstr>Be at the Center of the Solution</vt:lpstr>
      <vt:lpstr>PowerPoint Presentation</vt:lpstr>
    </vt:vector>
  </TitlesOfParts>
  <Company>Attorney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of ME/CFS</dc:title>
  <dc:creator>Wade S. Hooker</dc:creator>
  <cp:lastModifiedBy>Jeryldine Saville</cp:lastModifiedBy>
  <cp:revision>16</cp:revision>
  <dcterms:created xsi:type="dcterms:W3CDTF">2016-02-29T01:23:03Z</dcterms:created>
  <dcterms:modified xsi:type="dcterms:W3CDTF">2016-03-15T00:09:08Z</dcterms:modified>
</cp:coreProperties>
</file>